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76" r:id="rId6"/>
    <p:sldMasterId id="2147483681" r:id="rId7"/>
  </p:sldMasterIdLst>
  <p:notesMasterIdLst>
    <p:notesMasterId r:id="rId26"/>
  </p:notesMasterIdLst>
  <p:handoutMasterIdLst>
    <p:handoutMasterId r:id="rId27"/>
  </p:handoutMasterIdLst>
  <p:sldIdLst>
    <p:sldId id="263" r:id="rId8"/>
    <p:sldId id="297" r:id="rId9"/>
    <p:sldId id="257" r:id="rId10"/>
    <p:sldId id="296" r:id="rId11"/>
    <p:sldId id="301" r:id="rId12"/>
    <p:sldId id="302" r:id="rId13"/>
    <p:sldId id="298" r:id="rId14"/>
    <p:sldId id="299" r:id="rId15"/>
    <p:sldId id="303" r:id="rId16"/>
    <p:sldId id="304" r:id="rId17"/>
    <p:sldId id="305" r:id="rId18"/>
    <p:sldId id="307" r:id="rId19"/>
    <p:sldId id="306" r:id="rId20"/>
    <p:sldId id="308" r:id="rId21"/>
    <p:sldId id="278" r:id="rId22"/>
    <p:sldId id="324" r:id="rId23"/>
    <p:sldId id="325" r:id="rId24"/>
    <p:sldId id="326" r:id="rId2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F00"/>
    <a:srgbClr val="274D66"/>
    <a:srgbClr val="33576E"/>
    <a:srgbClr val="1DACD5"/>
    <a:srgbClr val="D7F2F9"/>
    <a:srgbClr val="FFF0C1"/>
    <a:srgbClr val="61CCE9"/>
    <a:srgbClr val="BDE9F5"/>
    <a:srgbClr val="EAF8FC"/>
    <a:srgbClr val="BC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27B3D-723F-415F-850B-9D3E0E884EB5}" v="4" dt="2024-09-13T14:53:15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notesViewPr>
    <p:cSldViewPr snapToGrid="0">
      <p:cViewPr varScale="1">
        <p:scale>
          <a:sx n="84" d="100"/>
          <a:sy n="84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e DESILLE" userId="72fce566-2599-42e0-aa86-903092c036a9" providerId="ADAL" clId="{03D27B3D-723F-415F-850B-9D3E0E884EB5}"/>
    <pc:docChg chg="undo custSel modSld">
      <pc:chgData name="Floriane DESILLE" userId="72fce566-2599-42e0-aa86-903092c036a9" providerId="ADAL" clId="{03D27B3D-723F-415F-850B-9D3E0E884EB5}" dt="2024-09-13T15:40:12.839" v="628" actId="20577"/>
      <pc:docMkLst>
        <pc:docMk/>
      </pc:docMkLst>
      <pc:sldChg chg="modSp mod">
        <pc:chgData name="Floriane DESILLE" userId="72fce566-2599-42e0-aa86-903092c036a9" providerId="ADAL" clId="{03D27B3D-723F-415F-850B-9D3E0E884EB5}" dt="2024-09-13T14:48:28.560" v="282" actId="14100"/>
        <pc:sldMkLst>
          <pc:docMk/>
          <pc:sldMk cId="4059233430" sldId="296"/>
        </pc:sldMkLst>
        <pc:spChg chg="mod">
          <ac:chgData name="Floriane DESILLE" userId="72fce566-2599-42e0-aa86-903092c036a9" providerId="ADAL" clId="{03D27B3D-723F-415F-850B-9D3E0E884EB5}" dt="2024-09-13T14:48:28.560" v="282" actId="14100"/>
          <ac:spMkLst>
            <pc:docMk/>
            <pc:sldMk cId="4059233430" sldId="296"/>
            <ac:spMk id="5" creationId="{B6B30540-54D1-A3FD-B094-2A8E8AC69BCE}"/>
          </ac:spMkLst>
        </pc:spChg>
        <pc:spChg chg="mod">
          <ac:chgData name="Floriane DESILLE" userId="72fce566-2599-42e0-aa86-903092c036a9" providerId="ADAL" clId="{03D27B3D-723F-415F-850B-9D3E0E884EB5}" dt="2024-09-13T09:24:02.285" v="109" actId="20577"/>
          <ac:spMkLst>
            <pc:docMk/>
            <pc:sldMk cId="4059233430" sldId="296"/>
            <ac:spMk id="7" creationId="{7810E102-753F-4C79-8D4C-E2035C92362C}"/>
          </ac:spMkLst>
        </pc:spChg>
      </pc:sldChg>
      <pc:sldChg chg="modSp mod">
        <pc:chgData name="Floriane DESILLE" userId="72fce566-2599-42e0-aa86-903092c036a9" providerId="ADAL" clId="{03D27B3D-723F-415F-850B-9D3E0E884EB5}" dt="2024-09-13T09:22:34.893" v="31" actId="20577"/>
        <pc:sldMkLst>
          <pc:docMk/>
          <pc:sldMk cId="666487455" sldId="297"/>
        </pc:sldMkLst>
        <pc:spChg chg="mod">
          <ac:chgData name="Floriane DESILLE" userId="72fce566-2599-42e0-aa86-903092c036a9" providerId="ADAL" clId="{03D27B3D-723F-415F-850B-9D3E0E884EB5}" dt="2024-09-13T09:22:23.272" v="27" actId="14100"/>
          <ac:spMkLst>
            <pc:docMk/>
            <pc:sldMk cId="666487455" sldId="297"/>
            <ac:spMk id="5" creationId="{3D48D5BB-167F-40C2-824B-7FB111146049}"/>
          </ac:spMkLst>
        </pc:spChg>
        <pc:spChg chg="mod">
          <ac:chgData name="Floriane DESILLE" userId="72fce566-2599-42e0-aa86-903092c036a9" providerId="ADAL" clId="{03D27B3D-723F-415F-850B-9D3E0E884EB5}" dt="2024-09-13T09:22:00.255" v="0" actId="20577"/>
          <ac:spMkLst>
            <pc:docMk/>
            <pc:sldMk cId="666487455" sldId="297"/>
            <ac:spMk id="6" creationId="{A3B8A0AA-EA27-453A-BBF6-35DA01A6DFDB}"/>
          </ac:spMkLst>
        </pc:spChg>
        <pc:spChg chg="mod">
          <ac:chgData name="Floriane DESILLE" userId="72fce566-2599-42e0-aa86-903092c036a9" providerId="ADAL" clId="{03D27B3D-723F-415F-850B-9D3E0E884EB5}" dt="2024-09-13T09:22:12.812" v="23" actId="20577"/>
          <ac:spMkLst>
            <pc:docMk/>
            <pc:sldMk cId="666487455" sldId="297"/>
            <ac:spMk id="8" creationId="{6323A6C0-9B26-409D-A16E-443B6DDE0693}"/>
          </ac:spMkLst>
        </pc:spChg>
        <pc:spChg chg="mod">
          <ac:chgData name="Floriane DESILLE" userId="72fce566-2599-42e0-aa86-903092c036a9" providerId="ADAL" clId="{03D27B3D-723F-415F-850B-9D3E0E884EB5}" dt="2024-09-13T09:22:34.893" v="31" actId="20577"/>
          <ac:spMkLst>
            <pc:docMk/>
            <pc:sldMk cId="666487455" sldId="297"/>
            <ac:spMk id="9" creationId="{D9F1D84C-145A-439A-B73C-A0E94D38B157}"/>
          </ac:spMkLst>
        </pc:spChg>
      </pc:sldChg>
      <pc:sldChg chg="addSp delSp modSp mod">
        <pc:chgData name="Floriane DESILLE" userId="72fce566-2599-42e0-aa86-903092c036a9" providerId="ADAL" clId="{03D27B3D-723F-415F-850B-9D3E0E884EB5}" dt="2024-09-13T14:57:21.309" v="564" actId="313"/>
        <pc:sldMkLst>
          <pc:docMk/>
          <pc:sldMk cId="1594282316" sldId="298"/>
        </pc:sldMkLst>
        <pc:spChg chg="add del mod">
          <ac:chgData name="Floriane DESILLE" userId="72fce566-2599-42e0-aa86-903092c036a9" providerId="ADAL" clId="{03D27B3D-723F-415F-850B-9D3E0E884EB5}" dt="2024-09-13T14:51:00.768" v="286" actId="478"/>
          <ac:spMkLst>
            <pc:docMk/>
            <pc:sldMk cId="1594282316" sldId="298"/>
            <ac:spMk id="4" creationId="{CE361FD3-F401-DCE1-D539-1C4C9E4598B7}"/>
          </ac:spMkLst>
        </pc:spChg>
        <pc:spChg chg="add mod">
          <ac:chgData name="Floriane DESILLE" userId="72fce566-2599-42e0-aa86-903092c036a9" providerId="ADAL" clId="{03D27B3D-723F-415F-850B-9D3E0E884EB5}" dt="2024-09-13T14:57:21.309" v="564" actId="313"/>
          <ac:spMkLst>
            <pc:docMk/>
            <pc:sldMk cId="1594282316" sldId="298"/>
            <ac:spMk id="5" creationId="{63930784-0533-F239-25C0-07C7DDD98F86}"/>
          </ac:spMkLst>
        </pc:spChg>
        <pc:graphicFrameChg chg="mod modGraphic">
          <ac:chgData name="Floriane DESILLE" userId="72fce566-2599-42e0-aa86-903092c036a9" providerId="ADAL" clId="{03D27B3D-723F-415F-850B-9D3E0E884EB5}" dt="2024-09-13T14:55:45.638" v="523" actId="14100"/>
          <ac:graphicFrameMkLst>
            <pc:docMk/>
            <pc:sldMk cId="1594282316" sldId="298"/>
            <ac:graphicFrameMk id="10" creationId="{52A8D08C-33C4-3FC5-66FA-64FDAB62477E}"/>
          </ac:graphicFrameMkLst>
        </pc:graphicFrameChg>
      </pc:sldChg>
      <pc:sldChg chg="modSp mod">
        <pc:chgData name="Floriane DESILLE" userId="72fce566-2599-42e0-aa86-903092c036a9" providerId="ADAL" clId="{03D27B3D-723F-415F-850B-9D3E0E884EB5}" dt="2024-09-13T09:24:54.459" v="171" actId="20577"/>
        <pc:sldMkLst>
          <pc:docMk/>
          <pc:sldMk cId="1317485428" sldId="299"/>
        </pc:sldMkLst>
        <pc:spChg chg="mod">
          <ac:chgData name="Floriane DESILLE" userId="72fce566-2599-42e0-aa86-903092c036a9" providerId="ADAL" clId="{03D27B3D-723F-415F-850B-9D3E0E884EB5}" dt="2024-09-13T09:24:54.459" v="171" actId="20577"/>
          <ac:spMkLst>
            <pc:docMk/>
            <pc:sldMk cId="1317485428" sldId="299"/>
            <ac:spMk id="7" creationId="{7810E102-753F-4C79-8D4C-E2035C92362C}"/>
          </ac:spMkLst>
        </pc:spChg>
      </pc:sldChg>
      <pc:sldChg chg="modSp mod">
        <pc:chgData name="Floriane DESILLE" userId="72fce566-2599-42e0-aa86-903092c036a9" providerId="ADAL" clId="{03D27B3D-723F-415F-850B-9D3E0E884EB5}" dt="2024-09-13T09:25:23.567" v="231" actId="255"/>
        <pc:sldMkLst>
          <pc:docMk/>
          <pc:sldMk cId="2036542175" sldId="305"/>
        </pc:sldMkLst>
        <pc:spChg chg="mod">
          <ac:chgData name="Floriane DESILLE" userId="72fce566-2599-42e0-aa86-903092c036a9" providerId="ADAL" clId="{03D27B3D-723F-415F-850B-9D3E0E884EB5}" dt="2024-09-13T09:25:23.567" v="231" actId="255"/>
          <ac:spMkLst>
            <pc:docMk/>
            <pc:sldMk cId="2036542175" sldId="305"/>
            <ac:spMk id="13" creationId="{E0957500-C0FD-31E1-FFA6-D1D763081AB2}"/>
          </ac:spMkLst>
        </pc:spChg>
      </pc:sldChg>
      <pc:sldChg chg="delSp modSp mod">
        <pc:chgData name="Floriane DESILLE" userId="72fce566-2599-42e0-aa86-903092c036a9" providerId="ADAL" clId="{03D27B3D-723F-415F-850B-9D3E0E884EB5}" dt="2024-09-13T15:35:23.711" v="609" actId="20577"/>
        <pc:sldMkLst>
          <pc:docMk/>
          <pc:sldMk cId="1914156242" sldId="324"/>
        </pc:sldMkLst>
        <pc:spChg chg="mod">
          <ac:chgData name="Floriane DESILLE" userId="72fce566-2599-42e0-aa86-903092c036a9" providerId="ADAL" clId="{03D27B3D-723F-415F-850B-9D3E0E884EB5}" dt="2024-09-13T15:35:06.692" v="577" actId="20577"/>
          <ac:spMkLst>
            <pc:docMk/>
            <pc:sldMk cId="1914156242" sldId="324"/>
            <ac:spMk id="5" creationId="{4957FA25-A6EC-D99D-A0DB-995341D543A4}"/>
          </ac:spMkLst>
        </pc:spChg>
        <pc:spChg chg="mod">
          <ac:chgData name="Floriane DESILLE" userId="72fce566-2599-42e0-aa86-903092c036a9" providerId="ADAL" clId="{03D27B3D-723F-415F-850B-9D3E0E884EB5}" dt="2024-09-13T15:35:23.711" v="609" actId="20577"/>
          <ac:spMkLst>
            <pc:docMk/>
            <pc:sldMk cId="1914156242" sldId="324"/>
            <ac:spMk id="7" creationId="{63C135C6-55BB-A08B-C256-829FC5EF5C2D}"/>
          </ac:spMkLst>
        </pc:spChg>
        <pc:spChg chg="mod">
          <ac:chgData name="Floriane DESILLE" userId="72fce566-2599-42e0-aa86-903092c036a9" providerId="ADAL" clId="{03D27B3D-723F-415F-850B-9D3E0E884EB5}" dt="2024-09-13T15:35:15.983" v="604" actId="1035"/>
          <ac:spMkLst>
            <pc:docMk/>
            <pc:sldMk cId="1914156242" sldId="324"/>
            <ac:spMk id="8" creationId="{B093BF41-4A92-7946-E335-94BBD75BC5D8}"/>
          </ac:spMkLst>
        </pc:spChg>
        <pc:spChg chg="mod">
          <ac:chgData name="Floriane DESILLE" userId="72fce566-2599-42e0-aa86-903092c036a9" providerId="ADAL" clId="{03D27B3D-723F-415F-850B-9D3E0E884EB5}" dt="2024-09-13T15:34:54.010" v="569" actId="6549"/>
          <ac:spMkLst>
            <pc:docMk/>
            <pc:sldMk cId="1914156242" sldId="324"/>
            <ac:spMk id="12" creationId="{528F299A-E5C2-48EF-D1AA-70A4B252C2BE}"/>
          </ac:spMkLst>
        </pc:spChg>
        <pc:spChg chg="mod">
          <ac:chgData name="Floriane DESILLE" userId="72fce566-2599-42e0-aa86-903092c036a9" providerId="ADAL" clId="{03D27B3D-723F-415F-850B-9D3E0E884EB5}" dt="2024-09-13T15:35:01.703" v="574" actId="20577"/>
          <ac:spMkLst>
            <pc:docMk/>
            <pc:sldMk cId="1914156242" sldId="324"/>
            <ac:spMk id="13" creationId="{387B4092-E29B-68F2-8583-F094B19D42B2}"/>
          </ac:spMkLst>
        </pc:spChg>
        <pc:spChg chg="del">
          <ac:chgData name="Floriane DESILLE" userId="72fce566-2599-42e0-aa86-903092c036a9" providerId="ADAL" clId="{03D27B3D-723F-415F-850B-9D3E0E884EB5}" dt="2024-09-13T15:35:03.781" v="575" actId="478"/>
          <ac:spMkLst>
            <pc:docMk/>
            <pc:sldMk cId="1914156242" sldId="324"/>
            <ac:spMk id="27" creationId="{118DBC74-27CB-C87C-6591-6CF4B52ED767}"/>
          </ac:spMkLst>
        </pc:spChg>
        <pc:spChg chg="del">
          <ac:chgData name="Floriane DESILLE" userId="72fce566-2599-42e0-aa86-903092c036a9" providerId="ADAL" clId="{03D27B3D-723F-415F-850B-9D3E0E884EB5}" dt="2024-09-13T15:35:10.861" v="578" actId="478"/>
          <ac:spMkLst>
            <pc:docMk/>
            <pc:sldMk cId="1914156242" sldId="324"/>
            <ac:spMk id="31" creationId="{5CCDAD4A-E6B9-570B-8BD6-075F9AC9CAB2}"/>
          </ac:spMkLst>
        </pc:spChg>
        <pc:grpChg chg="mod">
          <ac:chgData name="Floriane DESILLE" userId="72fce566-2599-42e0-aa86-903092c036a9" providerId="ADAL" clId="{03D27B3D-723F-415F-850B-9D3E0E884EB5}" dt="2024-09-13T15:35:15.983" v="604" actId="1035"/>
          <ac:grpSpMkLst>
            <pc:docMk/>
            <pc:sldMk cId="1914156242" sldId="324"/>
            <ac:grpSpMk id="3" creationId="{4CC47BAD-7F57-D0F4-1DC5-550B94EBEC13}"/>
          </ac:grpSpMkLst>
        </pc:grpChg>
        <pc:grpChg chg="del">
          <ac:chgData name="Floriane DESILLE" userId="72fce566-2599-42e0-aa86-903092c036a9" providerId="ADAL" clId="{03D27B3D-723F-415F-850B-9D3E0E884EB5}" dt="2024-09-13T15:34:58.561" v="570" actId="478"/>
          <ac:grpSpMkLst>
            <pc:docMk/>
            <pc:sldMk cId="1914156242" sldId="324"/>
            <ac:grpSpMk id="15" creationId="{9BE8D6EF-CF9E-4092-B939-D950A09070EF}"/>
          </ac:grpSpMkLst>
        </pc:grpChg>
      </pc:sldChg>
      <pc:sldChg chg="modSp mod">
        <pc:chgData name="Floriane DESILLE" userId="72fce566-2599-42e0-aa86-903092c036a9" providerId="ADAL" clId="{03D27B3D-723F-415F-850B-9D3E0E884EB5}" dt="2024-09-13T15:39:55.954" v="616" actId="20577"/>
        <pc:sldMkLst>
          <pc:docMk/>
          <pc:sldMk cId="2407732759" sldId="325"/>
        </pc:sldMkLst>
        <pc:spChg chg="mod">
          <ac:chgData name="Floriane DESILLE" userId="72fce566-2599-42e0-aa86-903092c036a9" providerId="ADAL" clId="{03D27B3D-723F-415F-850B-9D3E0E884EB5}" dt="2024-09-13T15:39:50.906" v="611" actId="20577"/>
          <ac:spMkLst>
            <pc:docMk/>
            <pc:sldMk cId="2407732759" sldId="325"/>
            <ac:spMk id="37" creationId="{029E682A-0D79-B4C4-DC31-A1B8DAE8C9B8}"/>
          </ac:spMkLst>
        </pc:spChg>
        <pc:spChg chg="mod">
          <ac:chgData name="Floriane DESILLE" userId="72fce566-2599-42e0-aa86-903092c036a9" providerId="ADAL" clId="{03D27B3D-723F-415F-850B-9D3E0E884EB5}" dt="2024-09-13T15:39:55.954" v="616" actId="20577"/>
          <ac:spMkLst>
            <pc:docMk/>
            <pc:sldMk cId="2407732759" sldId="325"/>
            <ac:spMk id="38" creationId="{72A52DEE-3B2A-F70F-180B-14AC9F691FC7}"/>
          </ac:spMkLst>
        </pc:spChg>
      </pc:sldChg>
      <pc:sldChg chg="modSp mod">
        <pc:chgData name="Floriane DESILLE" userId="72fce566-2599-42e0-aa86-903092c036a9" providerId="ADAL" clId="{03D27B3D-723F-415F-850B-9D3E0E884EB5}" dt="2024-09-13T15:40:12.839" v="628" actId="20577"/>
        <pc:sldMkLst>
          <pc:docMk/>
          <pc:sldMk cId="530937053" sldId="326"/>
        </pc:sldMkLst>
        <pc:spChg chg="mod">
          <ac:chgData name="Floriane DESILLE" userId="72fce566-2599-42e0-aa86-903092c036a9" providerId="ADAL" clId="{03D27B3D-723F-415F-850B-9D3E0E884EB5}" dt="2024-09-13T15:40:01.091" v="618" actId="20577"/>
          <ac:spMkLst>
            <pc:docMk/>
            <pc:sldMk cId="530937053" sldId="326"/>
            <ac:spMk id="23" creationId="{4B8330FC-EC66-0D82-7DAA-BB3AFA1CCB97}"/>
          </ac:spMkLst>
        </pc:spChg>
        <pc:spChg chg="mod">
          <ac:chgData name="Floriane DESILLE" userId="72fce566-2599-42e0-aa86-903092c036a9" providerId="ADAL" clId="{03D27B3D-723F-415F-850B-9D3E0E884EB5}" dt="2024-09-13T15:40:03.964" v="620" actId="20577"/>
          <ac:spMkLst>
            <pc:docMk/>
            <pc:sldMk cId="530937053" sldId="326"/>
            <ac:spMk id="26" creationId="{EAA805E7-001A-848A-0CA2-E4130C424427}"/>
          </ac:spMkLst>
        </pc:spChg>
        <pc:spChg chg="mod">
          <ac:chgData name="Floriane DESILLE" userId="72fce566-2599-42e0-aa86-903092c036a9" providerId="ADAL" clId="{03D27B3D-723F-415F-850B-9D3E0E884EB5}" dt="2024-09-13T15:40:12.839" v="628" actId="20577"/>
          <ac:spMkLst>
            <pc:docMk/>
            <pc:sldMk cId="530937053" sldId="326"/>
            <ac:spMk id="29" creationId="{51B5D3AD-1FC9-7CD7-E4AB-CA414770A8A5}"/>
          </ac:spMkLst>
        </pc:spChg>
        <pc:spChg chg="mod">
          <ac:chgData name="Floriane DESILLE" userId="72fce566-2599-42e0-aa86-903092c036a9" providerId="ADAL" clId="{03D27B3D-723F-415F-850B-9D3E0E884EB5}" dt="2024-09-13T15:40:08.245" v="624" actId="20577"/>
          <ac:spMkLst>
            <pc:docMk/>
            <pc:sldMk cId="530937053" sldId="326"/>
            <ac:spMk id="30" creationId="{F20C27ED-E56F-6FB8-07E6-77511BBF70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39AD0-5699-4745-B129-3A7C60DE0B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9BED57-9051-4B96-B25F-5096F2F55D56}" type="pres">
      <dgm:prSet presAssocID="{8E139AD0-5699-4745-B129-3A7C60DE0B34}" presName="outerComposite" presStyleCnt="0">
        <dgm:presLayoutVars>
          <dgm:chMax val="5"/>
          <dgm:dir/>
          <dgm:resizeHandles val="exact"/>
        </dgm:presLayoutVars>
      </dgm:prSet>
      <dgm:spPr/>
    </dgm:pt>
    <dgm:pt modelId="{E4B39D7D-34AD-4BDD-B466-F73B52CF39A2}" type="pres">
      <dgm:prSet presAssocID="{8E139AD0-5699-4745-B129-3A7C60DE0B34}" presName="dummyMaxCanvas" presStyleCnt="0">
        <dgm:presLayoutVars/>
      </dgm:prSet>
      <dgm:spPr/>
    </dgm:pt>
  </dgm:ptLst>
  <dgm:cxnLst>
    <dgm:cxn modelId="{F1A2A1A0-1AED-4227-A179-13CE0915D312}" type="presOf" srcId="{8E139AD0-5699-4745-B129-3A7C60DE0B34}" destId="{429BED57-9051-4B96-B25F-5096F2F55D56}" srcOrd="0" destOrd="0" presId="urn:microsoft.com/office/officeart/2005/8/layout/vProcess5"/>
    <dgm:cxn modelId="{FC0198D5-C05E-416E-AAD3-2EF2A7F8CD9A}" type="presParOf" srcId="{429BED57-9051-4B96-B25F-5096F2F55D56}" destId="{E4B39D7D-34AD-4BDD-B466-F73B52CF39A2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F5B88D2-DBFE-452C-BFD0-65FBA0F97C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F90B4D-0534-4CB8-A703-853D577079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B890E-AF7E-447E-900D-24012EB47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5AB860-DDFC-487D-A4D3-51EF34A487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7EC9592-0C06-4C7A-8C41-894E9FB4B9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931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EC7B5-9765-4D23-9A35-ECA1883E1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9397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BD1B427-3BE5-446E-83E7-EB9526D6A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138" y="3016760"/>
            <a:ext cx="9144000" cy="9790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>
                <a:latin typeface="Jaroslav Medium" panose="02000503000000090004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AEF8EE-A121-4E45-BE1C-706E49C23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188" y="6348045"/>
            <a:ext cx="3562350" cy="504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HelveticaNeueLT Com 65 Md" panose="020B0604020202020204" pitchFamily="34" charset="0"/>
              </a:defRPr>
            </a:lvl1pPr>
          </a:lstStyle>
          <a:p>
            <a:pPr lvl="0"/>
            <a:fld id="{0DA0C6A7-BD30-4367-8A43-B345A5F78401}" type="datetime2">
              <a:rPr lang="fr-FR" smtClean="0"/>
              <a:t>mardi 25 janvier 2022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3B4442-5579-48B0-8F7B-97CEE369B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1370AB6-1AD6-4872-A104-0936D7D88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137" y="1062038"/>
            <a:ext cx="9143999" cy="169945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00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D5EB893-C3C0-4442-B8D2-596155943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pic>
        <p:nvPicPr>
          <p:cNvPr id="2" name="Image 1" descr="Une image contenant carte&#10;&#10;Description générée automatiquement">
            <a:extLst>
              <a:ext uri="{FF2B5EF4-FFF2-40B4-BE49-F238E27FC236}">
                <a16:creationId xmlns:a16="http://schemas.microsoft.com/office/drawing/2014/main" id="{B443B457-7384-4909-B9F3-431D068E4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"/>
          <a:stretch/>
        </p:blipFill>
        <p:spPr>
          <a:xfrm>
            <a:off x="4778903" y="1962372"/>
            <a:ext cx="7255610" cy="45452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3EAA1D4-B2B0-4801-9103-7F394982EE69}"/>
              </a:ext>
            </a:extLst>
          </p:cNvPr>
          <p:cNvSpPr txBox="1"/>
          <p:nvPr userDrawn="1"/>
        </p:nvSpPr>
        <p:spPr>
          <a:xfrm>
            <a:off x="417313" y="2428591"/>
            <a:ext cx="3541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19 pôles de l’ESS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4 propulseurs d’entreprises collectives « TAg BZH 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1 coopérative d’éducation </a:t>
            </a:r>
            <a:b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</a:b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à l’entrepreneuriat collectif « Le Cric 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1 Chambre régionale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A47C923F-016B-4239-8403-2BEF838CE318}"/>
              </a:ext>
            </a:extLst>
          </p:cNvPr>
          <p:cNvSpPr txBox="1">
            <a:spLocks/>
          </p:cNvSpPr>
          <p:nvPr userDrawn="1"/>
        </p:nvSpPr>
        <p:spPr>
          <a:xfrm>
            <a:off x="415924" y="549275"/>
            <a:ext cx="11002988" cy="2826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collectif breton de </a:t>
            </a:r>
          </a:p>
          <a:p>
            <a:r>
              <a:rPr lang="fr-FR" dirty="0"/>
              <a:t>l’économie sociale et solidaire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2A2BB2-1573-4674-8895-FE0EB50F4C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94" y="5210188"/>
            <a:ext cx="841606" cy="1244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6D9EDC-C2E3-4FA1-A603-D328FA4D6C5A}"/>
              </a:ext>
            </a:extLst>
          </p:cNvPr>
          <p:cNvSpPr/>
          <p:nvPr userDrawn="1"/>
        </p:nvSpPr>
        <p:spPr>
          <a:xfrm>
            <a:off x="4605050" y="5497913"/>
            <a:ext cx="1319752" cy="76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4A40EF-16E2-4562-B717-802CF1BD73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900" y="5354060"/>
            <a:ext cx="1265526" cy="61907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25B1DE-0769-4113-9329-70FF987C6D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77" y="5196147"/>
            <a:ext cx="1193909" cy="77698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BFE3E4-0B86-4C18-A02A-06C0B618F0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5" y="5196147"/>
            <a:ext cx="1447957" cy="8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12">
            <a:extLst>
              <a:ext uri="{FF2B5EF4-FFF2-40B4-BE49-F238E27FC236}">
                <a16:creationId xmlns:a16="http://schemas.microsoft.com/office/drawing/2014/main" id="{D00D824C-8FE7-4CA6-B3C5-B7BE3FF8B9B9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1000">
                <a:schemeClr val="bg1"/>
              </a:gs>
              <a:gs pos="74000">
                <a:srgbClr val="61CCE9"/>
              </a:gs>
              <a:gs pos="89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F6CDBB95-30C5-47F6-9B7A-FEE1F3A7C98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48823B56-70CD-4182-B6FD-1DD5DE2FC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4030607"/>
            <a:ext cx="5210175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tx1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392726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12">
            <a:extLst>
              <a:ext uri="{FF2B5EF4-FFF2-40B4-BE49-F238E27FC236}">
                <a16:creationId xmlns:a16="http://schemas.microsoft.com/office/drawing/2014/main" id="{5CE451DD-F093-4880-98E1-C49B3630C688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1000">
                <a:schemeClr val="bg1"/>
              </a:gs>
              <a:gs pos="74000">
                <a:srgbClr val="61CCE9"/>
              </a:gs>
              <a:gs pos="89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FE6E4AB-E5C2-4D3C-B92E-9E8E873A1E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5119" y="5241283"/>
            <a:ext cx="4713317" cy="1179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NeueLT Com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3F24CB63-C434-40FC-97E1-AD87C6AF6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1596022"/>
            <a:ext cx="5237162" cy="271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SOUS TITRE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83E5A25-2EBA-4DC8-A27A-B12959967538}"/>
              </a:ext>
            </a:extLst>
          </p:cNvPr>
          <p:cNvCxnSpPr/>
          <p:nvPr userDrawn="1"/>
        </p:nvCxnSpPr>
        <p:spPr>
          <a:xfrm>
            <a:off x="6458989" y="2038453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4FCDC69B-A175-42BE-A007-28DE6D4F5D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2063" y="2150787"/>
            <a:ext cx="5237162" cy="303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1DACD5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 </a:t>
            </a:r>
            <a:r>
              <a:rPr lang="fr-FR" dirty="0" err="1"/>
              <a:t>aliquet</a:t>
            </a:r>
            <a:r>
              <a:rPr lang="fr-FR" dirty="0"/>
              <a:t> non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Cras non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,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ante est, </a:t>
            </a:r>
            <a:r>
              <a:rPr lang="fr-FR" dirty="0" err="1"/>
              <a:t>pellentesque</a:t>
            </a:r>
            <a:endParaRPr lang="fr-FR" dirty="0"/>
          </a:p>
          <a:p>
            <a:pPr lvl="0"/>
            <a:r>
              <a:rPr lang="fr-FR" dirty="0"/>
              <a:t>nec </a:t>
            </a:r>
            <a:r>
              <a:rPr lang="fr-FR" dirty="0" err="1"/>
              <a:t>dui</a:t>
            </a:r>
            <a:r>
              <a:rPr lang="fr-FR" dirty="0"/>
              <a:t> ut, </a:t>
            </a:r>
            <a:r>
              <a:rPr lang="fr-FR" dirty="0" err="1"/>
              <a:t>egestas</a:t>
            </a:r>
            <a:r>
              <a:rPr lang="fr-FR" dirty="0"/>
              <a:t> porta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eu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et,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sem</a:t>
            </a:r>
            <a:endParaRPr lang="fr-FR" dirty="0"/>
          </a:p>
          <a:p>
            <a:pPr lvl="0"/>
            <a:r>
              <a:rPr lang="fr-FR" dirty="0" err="1"/>
              <a:t>metus</a:t>
            </a:r>
            <a:r>
              <a:rPr lang="fr-FR" dirty="0"/>
              <a:t>, porta at ipsum et,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. Nam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eu, pulvinar </a:t>
            </a:r>
            <a:r>
              <a:rPr lang="fr-FR" dirty="0" err="1"/>
              <a:t>lectus</a:t>
            </a:r>
            <a:r>
              <a:rPr lang="fr-FR" dirty="0"/>
              <a:t>. Sed commodo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in </a:t>
            </a:r>
            <a:r>
              <a:rPr lang="fr-FR" dirty="0" err="1"/>
              <a:t>suscipit</a:t>
            </a:r>
            <a:r>
              <a:rPr lang="fr-FR" dirty="0"/>
              <a:t>. </a:t>
            </a:r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B847B4E8-8DBA-4003-A755-F2844F67AC7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421727-E701-4271-A538-558894CC1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49275"/>
            <a:ext cx="5680075" cy="314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Sur </a:t>
            </a:r>
          </a:p>
          <a:p>
            <a:pPr lvl="0"/>
            <a:r>
              <a:rPr lang="fr-FR" dirty="0"/>
              <a:t>Plusieurs </a:t>
            </a:r>
          </a:p>
          <a:p>
            <a:pPr lvl="0"/>
            <a:r>
              <a:rPr lang="fr-FR" dirty="0"/>
              <a:t>Lignes </a:t>
            </a:r>
          </a:p>
        </p:txBody>
      </p:sp>
    </p:spTree>
    <p:extLst>
      <p:ext uri="{BB962C8B-B14F-4D97-AF65-F5344CB8AC3E}">
        <p14:creationId xmlns:p14="http://schemas.microsoft.com/office/powerpoint/2010/main" val="357423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B847B4E8-8DBA-4003-A755-F2844F67AC7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18881B6-9016-4CD5-90C9-CD4BFC7BB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E8F054F6-A7A2-4CEB-8443-842DFEBDA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87" y="848197"/>
            <a:ext cx="291100" cy="16010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8A168F-8B98-4DFD-B65E-55B671904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62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12">
            <a:extLst>
              <a:ext uri="{FF2B5EF4-FFF2-40B4-BE49-F238E27FC236}">
                <a16:creationId xmlns:a16="http://schemas.microsoft.com/office/drawing/2014/main" id="{D00D824C-8FE7-4CA6-B3C5-B7BE3FF8B9B9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1000">
                <a:schemeClr val="bg1"/>
              </a:gs>
              <a:gs pos="74000">
                <a:srgbClr val="FCBF00"/>
              </a:gs>
              <a:gs pos="89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98479D3C-D343-48C6-AC9D-7793A38BBD15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40098AB6-81B2-4B84-859D-D43AB527B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4030607"/>
            <a:ext cx="5210175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tx1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48246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2">
            <a:extLst>
              <a:ext uri="{FF2B5EF4-FFF2-40B4-BE49-F238E27FC236}">
                <a16:creationId xmlns:a16="http://schemas.microsoft.com/office/drawing/2014/main" id="{D6478735-4CB5-4532-A754-21C7FDF455F9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1000">
                <a:schemeClr val="bg1"/>
              </a:gs>
              <a:gs pos="74000">
                <a:srgbClr val="FCBF00"/>
              </a:gs>
              <a:gs pos="89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FE6E4AB-E5C2-4D3C-B92E-9E8E873A1E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5119" y="5241283"/>
            <a:ext cx="4713317" cy="1179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NeueLT Com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3F24CB63-C434-40FC-97E1-AD87C6AF6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1596022"/>
            <a:ext cx="5237162" cy="271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SOUS TITRE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83E5A25-2EBA-4DC8-A27A-B12959967538}"/>
              </a:ext>
            </a:extLst>
          </p:cNvPr>
          <p:cNvCxnSpPr/>
          <p:nvPr userDrawn="1"/>
        </p:nvCxnSpPr>
        <p:spPr>
          <a:xfrm>
            <a:off x="6458989" y="2038453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F62E3C66-C4B4-4D49-A7D5-F51A05EFCA3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421727-E701-4271-A538-558894CC1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49275"/>
            <a:ext cx="5680075" cy="314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Sur </a:t>
            </a:r>
          </a:p>
          <a:p>
            <a:pPr lvl="0"/>
            <a:r>
              <a:rPr lang="fr-FR" dirty="0"/>
              <a:t>Plusieurs </a:t>
            </a:r>
          </a:p>
          <a:p>
            <a:pPr lvl="0"/>
            <a:r>
              <a:rPr lang="fr-FR" dirty="0"/>
              <a:t>Lignes 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99BCB860-00AD-49B6-BA4A-98E307BC5C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2063" y="2150787"/>
            <a:ext cx="5237162" cy="303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1DACD5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 </a:t>
            </a:r>
            <a:r>
              <a:rPr lang="fr-FR" dirty="0" err="1"/>
              <a:t>aliquet</a:t>
            </a:r>
            <a:r>
              <a:rPr lang="fr-FR" dirty="0"/>
              <a:t> non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Cras non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,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ante est, </a:t>
            </a:r>
            <a:r>
              <a:rPr lang="fr-FR" dirty="0" err="1"/>
              <a:t>pellentesque</a:t>
            </a:r>
            <a:endParaRPr lang="fr-FR" dirty="0"/>
          </a:p>
          <a:p>
            <a:pPr lvl="0"/>
            <a:r>
              <a:rPr lang="fr-FR" dirty="0"/>
              <a:t>nec </a:t>
            </a:r>
            <a:r>
              <a:rPr lang="fr-FR" dirty="0" err="1"/>
              <a:t>dui</a:t>
            </a:r>
            <a:r>
              <a:rPr lang="fr-FR" dirty="0"/>
              <a:t> ut, </a:t>
            </a:r>
            <a:r>
              <a:rPr lang="fr-FR" dirty="0" err="1"/>
              <a:t>egestas</a:t>
            </a:r>
            <a:r>
              <a:rPr lang="fr-FR" dirty="0"/>
              <a:t> porta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eu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et,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sem</a:t>
            </a:r>
            <a:endParaRPr lang="fr-FR" dirty="0"/>
          </a:p>
          <a:p>
            <a:pPr lvl="0"/>
            <a:r>
              <a:rPr lang="fr-FR" dirty="0" err="1"/>
              <a:t>metus</a:t>
            </a:r>
            <a:r>
              <a:rPr lang="fr-FR" dirty="0"/>
              <a:t>, porta at ipsum et,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. Nam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eu, pulvinar </a:t>
            </a:r>
            <a:r>
              <a:rPr lang="fr-FR" dirty="0" err="1"/>
              <a:t>lectus</a:t>
            </a:r>
            <a:r>
              <a:rPr lang="fr-FR" dirty="0"/>
              <a:t>. Sed commodo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in </a:t>
            </a:r>
            <a:r>
              <a:rPr lang="fr-FR" dirty="0" err="1"/>
              <a:t>suscipit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070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F62E3C66-C4B4-4D49-A7D5-F51A05EFCA3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D6D8423-E6FE-4B11-A189-D9238EB9E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497ED17-142C-4A09-9B59-FD8C9525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87" y="848197"/>
            <a:ext cx="291100" cy="160105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A44EC31-F684-4250-9B74-3C8660FED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72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12">
            <a:extLst>
              <a:ext uri="{FF2B5EF4-FFF2-40B4-BE49-F238E27FC236}">
                <a16:creationId xmlns:a16="http://schemas.microsoft.com/office/drawing/2014/main" id="{D00D824C-8FE7-4CA6-B3C5-B7BE3FF8B9B9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bg1"/>
              </a:gs>
              <a:gs pos="80000">
                <a:srgbClr val="33576E"/>
              </a:gs>
              <a:gs pos="92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D22BF235-A65C-4DDB-9598-71E92C7DB42C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5EAC30-813F-416D-B400-EF892E8FA3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4030607"/>
            <a:ext cx="5210175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>
                <a:solidFill>
                  <a:schemeClr val="tx1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263393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12">
            <a:extLst>
              <a:ext uri="{FF2B5EF4-FFF2-40B4-BE49-F238E27FC236}">
                <a16:creationId xmlns:a16="http://schemas.microsoft.com/office/drawing/2014/main" id="{8EAFA559-23C4-4474-ABA7-318E34D393D3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bg1"/>
              </a:gs>
              <a:gs pos="80000">
                <a:srgbClr val="33576E"/>
              </a:gs>
              <a:gs pos="92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FE6E4AB-E5C2-4D3C-B92E-9E8E873A1E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5119" y="5241283"/>
            <a:ext cx="4713317" cy="1179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NeueLT Com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3F24CB63-C434-40FC-97E1-AD87C6AF6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1596022"/>
            <a:ext cx="5237162" cy="271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SOUS TITRE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83E5A25-2EBA-4DC8-A27A-B12959967538}"/>
              </a:ext>
            </a:extLst>
          </p:cNvPr>
          <p:cNvCxnSpPr/>
          <p:nvPr userDrawn="1"/>
        </p:nvCxnSpPr>
        <p:spPr>
          <a:xfrm>
            <a:off x="6458989" y="2038453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F62E3C66-C4B4-4D49-A7D5-F51A05EFCA3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421727-E701-4271-A538-558894CC1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49275"/>
            <a:ext cx="5680075" cy="314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Sur </a:t>
            </a:r>
          </a:p>
          <a:p>
            <a:pPr lvl="0"/>
            <a:r>
              <a:rPr lang="fr-FR" dirty="0"/>
              <a:t>Plusieurs </a:t>
            </a:r>
          </a:p>
          <a:p>
            <a:pPr lvl="0"/>
            <a:r>
              <a:rPr lang="fr-FR" dirty="0"/>
              <a:t>Lignes 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64709C5-E24A-49AC-BF71-FCBCB5087F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2063" y="2150787"/>
            <a:ext cx="5237162" cy="303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1DACD5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 </a:t>
            </a:r>
            <a:r>
              <a:rPr lang="fr-FR" dirty="0" err="1"/>
              <a:t>aliquet</a:t>
            </a:r>
            <a:r>
              <a:rPr lang="fr-FR" dirty="0"/>
              <a:t> non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Cras non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,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ante est, </a:t>
            </a:r>
            <a:r>
              <a:rPr lang="fr-FR" dirty="0" err="1"/>
              <a:t>pellentesque</a:t>
            </a:r>
            <a:endParaRPr lang="fr-FR" dirty="0"/>
          </a:p>
          <a:p>
            <a:pPr lvl="0"/>
            <a:r>
              <a:rPr lang="fr-FR" dirty="0"/>
              <a:t>nec </a:t>
            </a:r>
            <a:r>
              <a:rPr lang="fr-FR" dirty="0" err="1"/>
              <a:t>dui</a:t>
            </a:r>
            <a:r>
              <a:rPr lang="fr-FR" dirty="0"/>
              <a:t> ut, </a:t>
            </a:r>
            <a:r>
              <a:rPr lang="fr-FR" dirty="0" err="1"/>
              <a:t>egestas</a:t>
            </a:r>
            <a:r>
              <a:rPr lang="fr-FR" dirty="0"/>
              <a:t> porta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eu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et,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sem</a:t>
            </a:r>
            <a:endParaRPr lang="fr-FR" dirty="0"/>
          </a:p>
          <a:p>
            <a:pPr lvl="0"/>
            <a:r>
              <a:rPr lang="fr-FR" dirty="0" err="1"/>
              <a:t>metus</a:t>
            </a:r>
            <a:r>
              <a:rPr lang="fr-FR" dirty="0"/>
              <a:t>, porta at ipsum et,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. Nam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eu, pulvinar </a:t>
            </a:r>
            <a:r>
              <a:rPr lang="fr-FR" dirty="0" err="1"/>
              <a:t>lectus</a:t>
            </a:r>
            <a:r>
              <a:rPr lang="fr-FR" dirty="0"/>
              <a:t>. Sed commodo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in </a:t>
            </a:r>
            <a:r>
              <a:rPr lang="fr-FR" dirty="0" err="1"/>
              <a:t>suscipit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882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F62E3C66-C4B4-4D49-A7D5-F51A05EFCA3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54716F-0623-49DA-A16E-23DCBD9E7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C8FC1AFC-8AFF-4969-B26F-AE1448E53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87" y="848197"/>
            <a:ext cx="291100" cy="160105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937706B-1C95-46D0-B7D9-5397761401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3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BD1B427-3BE5-446E-83E7-EB9526D6A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138" y="3016760"/>
            <a:ext cx="9144000" cy="9790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>
                <a:latin typeface="Jaroslav Medium" panose="02000503000000090004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683AAE-71E0-4CED-A9C6-41D902E80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63" y="5196254"/>
            <a:ext cx="1700918" cy="13525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3B4442-5579-48B0-8F7B-97CEE369B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A812ED74-E7F1-4115-A2F2-5C9C6A773F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188" y="6348045"/>
            <a:ext cx="3562350" cy="504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HelveticaNeueLT Com 65 Md" panose="020B0604020202020204" pitchFamily="34" charset="0"/>
              </a:defRPr>
            </a:lvl1pPr>
          </a:lstStyle>
          <a:p>
            <a:pPr lvl="0"/>
            <a:fld id="{B8043716-AC17-4195-A856-5C45BA8572B2}" type="datetime2">
              <a:rPr lang="fr-FR" smtClean="0"/>
              <a:t>mardi 25 janvier 2022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1370AB6-1AD6-4872-A104-0936D7D88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137" y="1062038"/>
            <a:ext cx="9143999" cy="169945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AEF21F-F461-A9D5-1D7D-FDD1AC8F30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1" y="5196254"/>
            <a:ext cx="1157003" cy="1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6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A0EC8D-3FC3-4FCB-93F2-4307654BB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0" y="2775859"/>
            <a:ext cx="1949935" cy="28973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E6D620-2B52-414F-81EE-242628832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B3687F47-47A3-4750-B691-94D8DE61F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3831" y="2620175"/>
            <a:ext cx="7587761" cy="3384971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000" b="0" baseline="0">
                <a:solidFill>
                  <a:srgbClr val="1DACD5"/>
                </a:solidFill>
                <a:latin typeface="Jaroslav Medium" panose="02000503000000090004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32B8D1B-CD7F-4D01-8546-AA40D79FEF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0413" y="1828800"/>
            <a:ext cx="8950569" cy="668338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Question ou problématique</a:t>
            </a:r>
          </a:p>
        </p:txBody>
      </p:sp>
    </p:spTree>
    <p:extLst>
      <p:ext uri="{BB962C8B-B14F-4D97-AF65-F5344CB8AC3E}">
        <p14:creationId xmlns:p14="http://schemas.microsoft.com/office/powerpoint/2010/main" val="254503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4F16E823-2C31-4860-B619-4F442FA1A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0A971-F6A9-4B5B-861C-C1487A988A61}"/>
              </a:ext>
            </a:extLst>
          </p:cNvPr>
          <p:cNvSpPr/>
          <p:nvPr userDrawn="1"/>
        </p:nvSpPr>
        <p:spPr>
          <a:xfrm>
            <a:off x="9041145" y="1"/>
            <a:ext cx="3150855" cy="6858000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58A2586-8D9C-4605-AC62-AD1CB79D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1463" y="1722438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33311EE-A330-4CE3-BD96-E6C3325C1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1463" y="2766962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FE4AD4E-906C-4640-9D6E-6A82A5129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1462" y="3811486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543FCBBA-9D1C-41A9-8DED-BA41418F7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1461" y="4856011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EC7813-4AEF-4BA4-865E-D66EB4791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3106" y="2243138"/>
            <a:ext cx="6496056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572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3B4442-5579-48B0-8F7B-97CEE369B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1370AB6-1AD6-4872-A104-0936D7D88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137" y="2628900"/>
            <a:ext cx="9143999" cy="145952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2E982369-5DE7-492D-B668-83ED9A5F57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8147" y="5363308"/>
            <a:ext cx="3947502" cy="720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Cress Bretagne</a:t>
            </a:r>
          </a:p>
          <a:p>
            <a:pPr lvl="0"/>
            <a:r>
              <a:rPr lang="fr-FR" dirty="0"/>
              <a:t>47 avenue des Pays-Bas</a:t>
            </a:r>
          </a:p>
          <a:p>
            <a:pPr lvl="0"/>
            <a:r>
              <a:rPr lang="fr-FR" dirty="0"/>
              <a:t>35200 RENNES</a:t>
            </a:r>
          </a:p>
          <a:p>
            <a:pPr lvl="0"/>
            <a:r>
              <a:rPr lang="fr-FR" dirty="0"/>
              <a:t>07 48 72 51 19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DFB01237-89A4-460E-BA7C-CE0F0C70DF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147" y="6066698"/>
            <a:ext cx="3947502" cy="272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1DACD5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cress@cress-bretagne.org</a:t>
            </a:r>
          </a:p>
        </p:txBody>
      </p:sp>
    </p:spTree>
    <p:extLst>
      <p:ext uri="{BB962C8B-B14F-4D97-AF65-F5344CB8AC3E}">
        <p14:creationId xmlns:p14="http://schemas.microsoft.com/office/powerpoint/2010/main" val="169786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7F488-A5CD-494A-A1D0-C1C6A84678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5119" y="5128954"/>
            <a:ext cx="4713317" cy="1179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NeueLT Com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421727-E701-4271-A538-558894CC1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49275"/>
            <a:ext cx="5680075" cy="314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Sur </a:t>
            </a:r>
          </a:p>
          <a:p>
            <a:pPr lvl="0"/>
            <a:r>
              <a:rPr lang="fr-FR" dirty="0"/>
              <a:t>Plusieurs </a:t>
            </a:r>
          </a:p>
          <a:p>
            <a:pPr lvl="0"/>
            <a:r>
              <a:rPr lang="fr-FR" dirty="0"/>
              <a:t>Lignes 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8D29899A-EEA1-4FA5-A389-21E85838F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1483693"/>
            <a:ext cx="5237162" cy="271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SOUS TITRE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56B9E85-B72D-4680-B793-98BDC1DC94C8}"/>
              </a:ext>
            </a:extLst>
          </p:cNvPr>
          <p:cNvCxnSpPr/>
          <p:nvPr userDrawn="1"/>
        </p:nvCxnSpPr>
        <p:spPr>
          <a:xfrm>
            <a:off x="6458989" y="1926124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4B2BD200-0641-4C01-BB0D-873E7FB7B7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2063" y="2038458"/>
            <a:ext cx="5237162" cy="303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 </a:t>
            </a:r>
            <a:r>
              <a:rPr lang="fr-FR" dirty="0" err="1"/>
              <a:t>aliquet</a:t>
            </a:r>
            <a:r>
              <a:rPr lang="fr-FR" dirty="0"/>
              <a:t> non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Cras non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,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ante est, </a:t>
            </a:r>
            <a:r>
              <a:rPr lang="fr-FR" dirty="0" err="1"/>
              <a:t>pellentesque</a:t>
            </a:r>
            <a:endParaRPr lang="fr-FR" dirty="0"/>
          </a:p>
          <a:p>
            <a:pPr lvl="0"/>
            <a:r>
              <a:rPr lang="fr-FR" dirty="0"/>
              <a:t>nec </a:t>
            </a:r>
            <a:r>
              <a:rPr lang="fr-FR" dirty="0" err="1"/>
              <a:t>dui</a:t>
            </a:r>
            <a:r>
              <a:rPr lang="fr-FR" dirty="0"/>
              <a:t> ut, </a:t>
            </a:r>
            <a:r>
              <a:rPr lang="fr-FR" dirty="0" err="1"/>
              <a:t>egestas</a:t>
            </a:r>
            <a:r>
              <a:rPr lang="fr-FR" dirty="0"/>
              <a:t> porta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eu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et,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sem</a:t>
            </a:r>
            <a:endParaRPr lang="fr-FR" dirty="0"/>
          </a:p>
          <a:p>
            <a:pPr lvl="0"/>
            <a:r>
              <a:rPr lang="fr-FR" dirty="0" err="1"/>
              <a:t>metus</a:t>
            </a:r>
            <a:r>
              <a:rPr lang="fr-FR" dirty="0"/>
              <a:t>, porta at ipsum et,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. Nam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eu, pulvinar </a:t>
            </a:r>
            <a:r>
              <a:rPr lang="fr-FR" dirty="0" err="1"/>
              <a:t>lectus</a:t>
            </a:r>
            <a:r>
              <a:rPr lang="fr-FR" dirty="0"/>
              <a:t>. Sed commodo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in </a:t>
            </a:r>
            <a:r>
              <a:rPr lang="fr-FR" dirty="0" err="1"/>
              <a:t>suscipit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544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_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5EAC30-813F-416D-B400-EF892E8FA3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E4B8B16-DEC1-451E-86BF-C2FC3C2722C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06934062"/>
              </p:ext>
            </p:extLst>
          </p:nvPr>
        </p:nvGraphicFramePr>
        <p:xfrm>
          <a:off x="2156691" y="1928553"/>
          <a:ext cx="6297353" cy="37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3">
            <a:extLst>
              <a:ext uri="{FF2B5EF4-FFF2-40B4-BE49-F238E27FC236}">
                <a16:creationId xmlns:a16="http://schemas.microsoft.com/office/drawing/2014/main" id="{D69EE79C-3C9B-46A4-99DB-C5BAA1ED27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487" y="848197"/>
            <a:ext cx="291100" cy="160105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CD53F1D-6AA6-4D55-BB96-DFF9D2505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11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4F16E823-2C31-4860-B619-4F442FA1A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0A971-F6A9-4B5B-861C-C1487A988A61}"/>
              </a:ext>
            </a:extLst>
          </p:cNvPr>
          <p:cNvSpPr/>
          <p:nvPr userDrawn="1"/>
        </p:nvSpPr>
        <p:spPr>
          <a:xfrm>
            <a:off x="9041145" y="1"/>
            <a:ext cx="3150855" cy="6858000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58A2586-8D9C-4605-AC62-AD1CB79D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1463" y="1722438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33311EE-A330-4CE3-BD96-E6C3325C1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1463" y="2766962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FE4AD4E-906C-4640-9D6E-6A82A5129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1462" y="3811486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543FCBBA-9D1C-41A9-8DED-BA41418F7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1461" y="4856011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0AF8A11-7EE1-47E2-91C2-32C41046FB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1454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85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7F488-A5CD-494A-A1D0-C1C6A84678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5119" y="5128954"/>
            <a:ext cx="4713317" cy="1179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NeueLT Com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421727-E701-4271-A538-558894CC1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49275"/>
            <a:ext cx="5680075" cy="314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Sur </a:t>
            </a:r>
          </a:p>
          <a:p>
            <a:pPr lvl="0"/>
            <a:r>
              <a:rPr lang="fr-FR" dirty="0"/>
              <a:t>Plusieurs </a:t>
            </a:r>
          </a:p>
          <a:p>
            <a:pPr lvl="0"/>
            <a:r>
              <a:rPr lang="fr-FR" dirty="0"/>
              <a:t>Lignes 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8D29899A-EEA1-4FA5-A389-21E85838F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1483693"/>
            <a:ext cx="5237162" cy="271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SOUS TITRE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56B9E85-B72D-4680-B793-98BDC1DC94C8}"/>
              </a:ext>
            </a:extLst>
          </p:cNvPr>
          <p:cNvCxnSpPr/>
          <p:nvPr userDrawn="1"/>
        </p:nvCxnSpPr>
        <p:spPr>
          <a:xfrm>
            <a:off x="6458989" y="1926124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4B2BD200-0641-4C01-BB0D-873E7FB7B7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2063" y="2038458"/>
            <a:ext cx="5237162" cy="303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 </a:t>
            </a:r>
            <a:r>
              <a:rPr lang="fr-FR" dirty="0" err="1"/>
              <a:t>aliquet</a:t>
            </a:r>
            <a:r>
              <a:rPr lang="fr-FR" dirty="0"/>
              <a:t> non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Cras non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,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ante est, </a:t>
            </a:r>
            <a:r>
              <a:rPr lang="fr-FR" dirty="0" err="1"/>
              <a:t>pellentesque</a:t>
            </a:r>
            <a:endParaRPr lang="fr-FR" dirty="0"/>
          </a:p>
          <a:p>
            <a:pPr lvl="0"/>
            <a:r>
              <a:rPr lang="fr-FR" dirty="0"/>
              <a:t>nec </a:t>
            </a:r>
            <a:r>
              <a:rPr lang="fr-FR" dirty="0" err="1"/>
              <a:t>dui</a:t>
            </a:r>
            <a:r>
              <a:rPr lang="fr-FR" dirty="0"/>
              <a:t> ut, </a:t>
            </a:r>
            <a:r>
              <a:rPr lang="fr-FR" dirty="0" err="1"/>
              <a:t>egestas</a:t>
            </a:r>
            <a:r>
              <a:rPr lang="fr-FR" dirty="0"/>
              <a:t> porta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eu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et,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sem</a:t>
            </a:r>
            <a:endParaRPr lang="fr-FR" dirty="0"/>
          </a:p>
          <a:p>
            <a:pPr lvl="0"/>
            <a:r>
              <a:rPr lang="fr-FR" dirty="0" err="1"/>
              <a:t>metus</a:t>
            </a:r>
            <a:r>
              <a:rPr lang="fr-FR" dirty="0"/>
              <a:t>, porta at ipsum et,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. Nam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eu, pulvinar </a:t>
            </a:r>
            <a:r>
              <a:rPr lang="fr-FR" dirty="0" err="1"/>
              <a:t>lectus</a:t>
            </a:r>
            <a:r>
              <a:rPr lang="fr-FR" dirty="0"/>
              <a:t>. Sed commodo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in </a:t>
            </a:r>
            <a:r>
              <a:rPr lang="fr-FR" dirty="0" err="1"/>
              <a:t>suscipit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757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_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5EAC30-813F-416D-B400-EF892E8FA3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2C3E657-28AE-4026-A4ED-C3F32FACD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87" y="848197"/>
            <a:ext cx="291100" cy="160105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DAC49FE-FDC6-4D3E-9B43-B64AABCDD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734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4F16E823-2C31-4860-B619-4F442FA1A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0A971-F6A9-4B5B-861C-C1487A988A61}"/>
              </a:ext>
            </a:extLst>
          </p:cNvPr>
          <p:cNvSpPr/>
          <p:nvPr userDrawn="1"/>
        </p:nvSpPr>
        <p:spPr>
          <a:xfrm>
            <a:off x="9041145" y="1"/>
            <a:ext cx="3150855" cy="6858000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58A2586-8D9C-4605-AC62-AD1CB79D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1463" y="1722438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33311EE-A330-4CE3-BD96-E6C3325C1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1463" y="2766962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FE4AD4E-906C-4640-9D6E-6A82A5129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1462" y="3811486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543FCBBA-9D1C-41A9-8DED-BA41418F7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1461" y="4856011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6088EAE-1864-4FDA-9F3E-F9C0C3FCEE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1454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637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7F488-A5CD-494A-A1D0-C1C6A84678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5119" y="5128954"/>
            <a:ext cx="4713317" cy="1179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NeueLT Com 65 Md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421727-E701-4271-A538-558894CC1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49275"/>
            <a:ext cx="5680075" cy="314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Sur </a:t>
            </a:r>
          </a:p>
          <a:p>
            <a:pPr lvl="0"/>
            <a:r>
              <a:rPr lang="fr-FR" dirty="0"/>
              <a:t>Plusieurs </a:t>
            </a:r>
          </a:p>
          <a:p>
            <a:pPr lvl="0"/>
            <a:r>
              <a:rPr lang="fr-FR" dirty="0"/>
              <a:t>Lignes 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8D29899A-EEA1-4FA5-A389-21E85838F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1483693"/>
            <a:ext cx="5237162" cy="271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SOUS TITRE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56B9E85-B72D-4680-B793-98BDC1DC94C8}"/>
              </a:ext>
            </a:extLst>
          </p:cNvPr>
          <p:cNvCxnSpPr/>
          <p:nvPr userDrawn="1"/>
        </p:nvCxnSpPr>
        <p:spPr>
          <a:xfrm>
            <a:off x="6458989" y="1926124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4B2BD200-0641-4C01-BB0D-873E7FB7B7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2063" y="2038458"/>
            <a:ext cx="5237162" cy="303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In </a:t>
            </a:r>
            <a:r>
              <a:rPr lang="fr-FR" dirty="0" err="1"/>
              <a:t>aliquet</a:t>
            </a:r>
            <a:r>
              <a:rPr lang="fr-FR" dirty="0"/>
              <a:t> non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lacinia</a:t>
            </a:r>
            <a:r>
              <a:rPr lang="fr-FR" dirty="0"/>
              <a:t>.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Cras non </a:t>
            </a:r>
            <a:r>
              <a:rPr lang="fr-FR" dirty="0" err="1"/>
              <a:t>metus</a:t>
            </a:r>
            <a:r>
              <a:rPr lang="fr-FR" dirty="0"/>
              <a:t> </a:t>
            </a:r>
            <a:r>
              <a:rPr lang="fr-FR" dirty="0" err="1"/>
              <a:t>ornare</a:t>
            </a:r>
            <a:r>
              <a:rPr lang="fr-FR" dirty="0"/>
              <a:t>,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ante est, </a:t>
            </a:r>
            <a:r>
              <a:rPr lang="fr-FR" dirty="0" err="1"/>
              <a:t>pellentesque</a:t>
            </a:r>
            <a:endParaRPr lang="fr-FR" dirty="0"/>
          </a:p>
          <a:p>
            <a:pPr lvl="0"/>
            <a:r>
              <a:rPr lang="fr-FR" dirty="0"/>
              <a:t>nec </a:t>
            </a:r>
            <a:r>
              <a:rPr lang="fr-FR" dirty="0" err="1"/>
              <a:t>dui</a:t>
            </a:r>
            <a:r>
              <a:rPr lang="fr-FR" dirty="0"/>
              <a:t> ut, </a:t>
            </a:r>
            <a:r>
              <a:rPr lang="fr-FR" dirty="0" err="1"/>
              <a:t>egestas</a:t>
            </a:r>
            <a:r>
              <a:rPr lang="fr-FR" dirty="0"/>
              <a:t> porta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 eu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maximus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et,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sem</a:t>
            </a:r>
            <a:endParaRPr lang="fr-FR" dirty="0"/>
          </a:p>
          <a:p>
            <a:pPr lvl="0"/>
            <a:r>
              <a:rPr lang="fr-FR" dirty="0" err="1"/>
              <a:t>metus</a:t>
            </a:r>
            <a:r>
              <a:rPr lang="fr-FR" dirty="0"/>
              <a:t>, porta at ipsum et,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. Nam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 </a:t>
            </a:r>
            <a:r>
              <a:rPr lang="fr-FR" dirty="0" err="1"/>
              <a:t>eleifend</a:t>
            </a:r>
            <a:r>
              <a:rPr lang="fr-FR" dirty="0"/>
              <a:t>, </a:t>
            </a:r>
            <a:r>
              <a:rPr lang="fr-FR" dirty="0" err="1"/>
              <a:t>vestibulum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eu, pulvinar </a:t>
            </a:r>
            <a:r>
              <a:rPr lang="fr-FR" dirty="0" err="1"/>
              <a:t>lectus</a:t>
            </a:r>
            <a:r>
              <a:rPr lang="fr-FR" dirty="0"/>
              <a:t>. Sed commodo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 in </a:t>
            </a:r>
            <a:r>
              <a:rPr lang="fr-FR" dirty="0" err="1"/>
              <a:t>suscipit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810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F2DDED7-738A-4A61-9386-4E2F5E1A7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238" y="2502189"/>
            <a:ext cx="5037138" cy="188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  <a:latin typeface="HelveticaNeueLT Com 55 Roman" panose="020B0604020202020204" pitchFamily="34" charset="0"/>
                <a:ea typeface="Gungsuh" panose="020B0503020000020004" pitchFamily="18" charset="-127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0"/>
            <a:r>
              <a:rPr lang="fr-FR" dirty="0"/>
              <a:t>Titre 3</a:t>
            </a:r>
          </a:p>
          <a:p>
            <a:pPr lvl="0"/>
            <a:r>
              <a:rPr lang="fr-FR" dirty="0"/>
              <a:t>Titre 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443524-FC04-4EB6-B21F-20D7CB2A1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7C2E4F-68EB-48CF-A216-AF1368C8F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9947" y="863889"/>
            <a:ext cx="86854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>
                <a:solidFill>
                  <a:srgbClr val="FCBF00"/>
                </a:solidFill>
                <a:latin typeface="Jaroslav Bold" panose="02000503000000090004" pitchFamily="50" charset="0"/>
              </a:defRPr>
            </a:lvl1pPr>
          </a:lstStyle>
          <a:p>
            <a:r>
              <a:rPr lang="fr-FR" dirty="0"/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2062258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_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5EAC30-813F-416D-B400-EF892E8FA3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F44A5AB-9277-4DB9-8EEA-8220B6E93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87" y="848197"/>
            <a:ext cx="291100" cy="160105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D5DB9CF-1E1E-4D8E-82B3-24B8AE706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348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4F16E823-2C31-4860-B619-4F442FA1A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0A971-F6A9-4B5B-861C-C1487A988A61}"/>
              </a:ext>
            </a:extLst>
          </p:cNvPr>
          <p:cNvSpPr/>
          <p:nvPr userDrawn="1"/>
        </p:nvSpPr>
        <p:spPr>
          <a:xfrm>
            <a:off x="9041145" y="1"/>
            <a:ext cx="3150855" cy="6858000"/>
          </a:xfrm>
          <a:prstGeom prst="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58A2586-8D9C-4605-AC62-AD1CB79D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1463" y="1722438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33311EE-A330-4CE3-BD96-E6C3325C1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1463" y="2766962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FE4AD4E-906C-4640-9D6E-6A82A5129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1462" y="3811486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543FCBBA-9D1C-41A9-8DED-BA41418F7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1461" y="4856011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240D932-D002-44D3-A113-9B2B59BBBF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1454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7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5EAC30-813F-416D-B400-EF892E8FA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661BEB-A5E7-41A9-A8C8-52563D0A1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DFD1940-B831-42AC-9923-DAFC08012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8238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baseline="0">
                <a:latin typeface="Jaroslav Medium" panose="02000503000000090004" pitchFamily="50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52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96F8CA3-203D-4823-B9F9-DB0B2003FB33}"/>
              </a:ext>
            </a:extLst>
          </p:cNvPr>
          <p:cNvSpPr/>
          <p:nvPr userDrawn="1"/>
        </p:nvSpPr>
        <p:spPr>
          <a:xfrm>
            <a:off x="6081622" y="3183147"/>
            <a:ext cx="6107503" cy="3666227"/>
          </a:xfrm>
          <a:custGeom>
            <a:avLst/>
            <a:gdLst>
              <a:gd name="connsiteX0" fmla="*/ 0 w 5736567"/>
              <a:gd name="connsiteY0" fmla="*/ 1268083 h 3631721"/>
              <a:gd name="connsiteX1" fmla="*/ 5736567 w 5736567"/>
              <a:gd name="connsiteY1" fmla="*/ 0 h 3631721"/>
              <a:gd name="connsiteX2" fmla="*/ 5736567 w 5736567"/>
              <a:gd name="connsiteY2" fmla="*/ 3623095 h 3631721"/>
              <a:gd name="connsiteX3" fmla="*/ 603850 w 5736567"/>
              <a:gd name="connsiteY3" fmla="*/ 3631721 h 3631721"/>
              <a:gd name="connsiteX4" fmla="*/ 0 w 5736567"/>
              <a:gd name="connsiteY4" fmla="*/ 1268083 h 3631721"/>
              <a:gd name="connsiteX0" fmla="*/ 0 w 6228273"/>
              <a:gd name="connsiteY0" fmla="*/ 733245 h 3631721"/>
              <a:gd name="connsiteX1" fmla="*/ 6228273 w 6228273"/>
              <a:gd name="connsiteY1" fmla="*/ 0 h 3631721"/>
              <a:gd name="connsiteX2" fmla="*/ 6228273 w 6228273"/>
              <a:gd name="connsiteY2" fmla="*/ 3623095 h 3631721"/>
              <a:gd name="connsiteX3" fmla="*/ 1095556 w 6228273"/>
              <a:gd name="connsiteY3" fmla="*/ 3631721 h 3631721"/>
              <a:gd name="connsiteX4" fmla="*/ 0 w 6228273"/>
              <a:gd name="connsiteY4" fmla="*/ 733245 h 3631721"/>
              <a:gd name="connsiteX0" fmla="*/ 0 w 6228273"/>
              <a:gd name="connsiteY0" fmla="*/ 733245 h 3631721"/>
              <a:gd name="connsiteX1" fmla="*/ 6228273 w 6228273"/>
              <a:gd name="connsiteY1" fmla="*/ 0 h 3631721"/>
              <a:gd name="connsiteX2" fmla="*/ 6228273 w 6228273"/>
              <a:gd name="connsiteY2" fmla="*/ 3623095 h 3631721"/>
              <a:gd name="connsiteX3" fmla="*/ 690115 w 6228273"/>
              <a:gd name="connsiteY3" fmla="*/ 3631721 h 3631721"/>
              <a:gd name="connsiteX4" fmla="*/ 0 w 6228273"/>
              <a:gd name="connsiteY4" fmla="*/ 733245 h 3631721"/>
              <a:gd name="connsiteX0" fmla="*/ 0 w 5978107"/>
              <a:gd name="connsiteY0" fmla="*/ 897147 h 3631721"/>
              <a:gd name="connsiteX1" fmla="*/ 5978107 w 5978107"/>
              <a:gd name="connsiteY1" fmla="*/ 0 h 3631721"/>
              <a:gd name="connsiteX2" fmla="*/ 5978107 w 5978107"/>
              <a:gd name="connsiteY2" fmla="*/ 3623095 h 3631721"/>
              <a:gd name="connsiteX3" fmla="*/ 439949 w 5978107"/>
              <a:gd name="connsiteY3" fmla="*/ 3631721 h 3631721"/>
              <a:gd name="connsiteX4" fmla="*/ 0 w 5978107"/>
              <a:gd name="connsiteY4" fmla="*/ 897147 h 3631721"/>
              <a:gd name="connsiteX0" fmla="*/ 0 w 5978107"/>
              <a:gd name="connsiteY0" fmla="*/ 897147 h 3631721"/>
              <a:gd name="connsiteX1" fmla="*/ 5978107 w 5978107"/>
              <a:gd name="connsiteY1" fmla="*/ 0 h 3631721"/>
              <a:gd name="connsiteX2" fmla="*/ 5978107 w 5978107"/>
              <a:gd name="connsiteY2" fmla="*/ 3623095 h 3631721"/>
              <a:gd name="connsiteX3" fmla="*/ 586598 w 5978107"/>
              <a:gd name="connsiteY3" fmla="*/ 3631721 h 3631721"/>
              <a:gd name="connsiteX4" fmla="*/ 0 w 5978107"/>
              <a:gd name="connsiteY4" fmla="*/ 897147 h 3631721"/>
              <a:gd name="connsiteX0" fmla="*/ 0 w 5978107"/>
              <a:gd name="connsiteY0" fmla="*/ 940279 h 3674853"/>
              <a:gd name="connsiteX1" fmla="*/ 5978107 w 5978107"/>
              <a:gd name="connsiteY1" fmla="*/ 0 h 3674853"/>
              <a:gd name="connsiteX2" fmla="*/ 5978107 w 5978107"/>
              <a:gd name="connsiteY2" fmla="*/ 3666227 h 3674853"/>
              <a:gd name="connsiteX3" fmla="*/ 586598 w 5978107"/>
              <a:gd name="connsiteY3" fmla="*/ 3674853 h 3674853"/>
              <a:gd name="connsiteX4" fmla="*/ 0 w 5978107"/>
              <a:gd name="connsiteY4" fmla="*/ 940279 h 3674853"/>
              <a:gd name="connsiteX0" fmla="*/ 0 w 6107503"/>
              <a:gd name="connsiteY0" fmla="*/ 931652 h 3674853"/>
              <a:gd name="connsiteX1" fmla="*/ 6107503 w 6107503"/>
              <a:gd name="connsiteY1" fmla="*/ 0 h 3674853"/>
              <a:gd name="connsiteX2" fmla="*/ 6107503 w 6107503"/>
              <a:gd name="connsiteY2" fmla="*/ 3666227 h 3674853"/>
              <a:gd name="connsiteX3" fmla="*/ 715994 w 6107503"/>
              <a:gd name="connsiteY3" fmla="*/ 3674853 h 3674853"/>
              <a:gd name="connsiteX4" fmla="*/ 0 w 6107503"/>
              <a:gd name="connsiteY4" fmla="*/ 931652 h 3674853"/>
              <a:gd name="connsiteX0" fmla="*/ 0 w 6107503"/>
              <a:gd name="connsiteY0" fmla="*/ 931652 h 3666227"/>
              <a:gd name="connsiteX1" fmla="*/ 6107503 w 6107503"/>
              <a:gd name="connsiteY1" fmla="*/ 0 h 3666227"/>
              <a:gd name="connsiteX2" fmla="*/ 6107503 w 6107503"/>
              <a:gd name="connsiteY2" fmla="*/ 3666227 h 3666227"/>
              <a:gd name="connsiteX3" fmla="*/ 534840 w 6107503"/>
              <a:gd name="connsiteY3" fmla="*/ 3666227 h 3666227"/>
              <a:gd name="connsiteX4" fmla="*/ 0 w 6107503"/>
              <a:gd name="connsiteY4" fmla="*/ 931652 h 366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503" h="3666227">
                <a:moveTo>
                  <a:pt x="0" y="931652"/>
                </a:moveTo>
                <a:lnTo>
                  <a:pt x="6107503" y="0"/>
                </a:lnTo>
                <a:lnTo>
                  <a:pt x="6107503" y="3666227"/>
                </a:lnTo>
                <a:lnTo>
                  <a:pt x="534840" y="3666227"/>
                </a:lnTo>
                <a:lnTo>
                  <a:pt x="0" y="931652"/>
                </a:lnTo>
                <a:close/>
              </a:path>
            </a:pathLst>
          </a:custGeom>
          <a:solidFill>
            <a:srgbClr val="33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9EDFE0-C8F1-483B-99BD-CFDC9F3A0311}"/>
              </a:ext>
            </a:extLst>
          </p:cNvPr>
          <p:cNvSpPr txBox="1"/>
          <p:nvPr userDrawn="1"/>
        </p:nvSpPr>
        <p:spPr>
          <a:xfrm>
            <a:off x="6611284" y="4120731"/>
            <a:ext cx="504817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110 réseaux et organisations locales </a:t>
            </a:r>
            <a:br>
              <a:rPr lang="fr-FR" sz="1600" dirty="0">
                <a:solidFill>
                  <a:schemeClr val="bg1"/>
                </a:solidFill>
                <a:latin typeface="+mj-lt"/>
              </a:rPr>
            </a:br>
            <a:r>
              <a:rPr lang="fr-FR" sz="1600" dirty="0">
                <a:solidFill>
                  <a:schemeClr val="bg1"/>
                </a:solidFill>
                <a:latin typeface="+mj-lt"/>
              </a:rPr>
              <a:t>et 42 </a:t>
            </a:r>
            <a:r>
              <a:rPr lang="fr-FR" sz="1600" dirty="0" err="1">
                <a:solidFill>
                  <a:schemeClr val="bg1"/>
                </a:solidFill>
                <a:latin typeface="+mj-lt"/>
              </a:rPr>
              <a:t>administrateur·rice·s</a:t>
            </a:r>
            <a:r>
              <a:rPr lang="fr-FR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Jaroslav Regular" panose="02000503000000090004" pitchFamily="50" charset="0"/>
              </a:rPr>
              <a:t>issu·e·s</a:t>
            </a:r>
            <a:r>
              <a:rPr lang="fr-FR" sz="1600" dirty="0">
                <a:solidFill>
                  <a:schemeClr val="bg1"/>
                </a:solidFill>
                <a:latin typeface="Jaroslav Regular" panose="02000503000000090004" pitchFamily="50" charset="0"/>
              </a:rPr>
              <a:t> d’associations, coopératives, mutuelles, entreprises sociales, syndicats employeurs </a:t>
            </a:r>
            <a:br>
              <a:rPr lang="fr-FR" sz="1600" dirty="0">
                <a:solidFill>
                  <a:schemeClr val="bg1"/>
                </a:solidFill>
                <a:latin typeface="Jaroslav Regular" panose="02000503000000090004" pitchFamily="50" charset="0"/>
              </a:rPr>
            </a:br>
            <a:r>
              <a:rPr lang="fr-FR" sz="1600" dirty="0">
                <a:solidFill>
                  <a:schemeClr val="bg1"/>
                </a:solidFill>
                <a:latin typeface="Jaroslav Regular" panose="02000503000000090004" pitchFamily="50" charset="0"/>
              </a:rPr>
              <a:t>et pôles locaux de l’ESS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26 </a:t>
            </a:r>
            <a:r>
              <a:rPr lang="fr-FR" sz="160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salarié·e·s</a:t>
            </a:r>
            <a:r>
              <a:rPr lang="fr-FR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dont 23,6 ETP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600" kern="1200" dirty="0">
                <a:solidFill>
                  <a:srgbClr val="1DACD5"/>
                </a:solidFill>
                <a:latin typeface="+mj-lt"/>
                <a:ea typeface="+mn-ea"/>
                <a:cs typeface="+mn-cs"/>
              </a:rPr>
              <a:t>+ de 1000 </a:t>
            </a:r>
            <a:r>
              <a:rPr lang="fr-FR" sz="1600" kern="1200" dirty="0" err="1">
                <a:solidFill>
                  <a:srgbClr val="1DACD5"/>
                </a:solidFill>
                <a:latin typeface="+mj-lt"/>
                <a:ea typeface="+mn-ea"/>
                <a:cs typeface="+mn-cs"/>
              </a:rPr>
              <a:t>acteur·rice·s</a:t>
            </a:r>
            <a:r>
              <a:rPr lang="fr-FR" sz="1600" kern="1200" dirty="0">
                <a:solidFill>
                  <a:srgbClr val="1DACD5"/>
                </a:solidFill>
                <a:latin typeface="+mj-lt"/>
                <a:ea typeface="+mn-ea"/>
                <a:cs typeface="+mn-cs"/>
              </a:rPr>
              <a:t> </a:t>
            </a:r>
            <a:br>
              <a:rPr lang="fr-FR" sz="1600" kern="1200" dirty="0">
                <a:solidFill>
                  <a:srgbClr val="1DACD5"/>
                </a:solidFill>
                <a:latin typeface="+mj-lt"/>
                <a:ea typeface="+mn-ea"/>
                <a:cs typeface="+mn-cs"/>
              </a:rPr>
            </a:br>
            <a:r>
              <a:rPr lang="fr-FR" sz="1600" kern="1200" dirty="0" err="1">
                <a:solidFill>
                  <a:srgbClr val="1DACD5"/>
                </a:solidFill>
                <a:latin typeface="+mj-lt"/>
                <a:ea typeface="+mn-ea"/>
                <a:cs typeface="+mn-cs"/>
              </a:rPr>
              <a:t>engagé·e·s</a:t>
            </a:r>
            <a:r>
              <a:rPr lang="fr-FR" sz="1600" kern="1200" dirty="0">
                <a:solidFill>
                  <a:srgbClr val="1DACD5"/>
                </a:solidFill>
                <a:latin typeface="+mj-lt"/>
                <a:ea typeface="+mn-ea"/>
                <a:cs typeface="+mn-cs"/>
              </a:rPr>
              <a:t> en Bretagne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latin typeface="+mj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CCB805-5573-4918-9A57-48CB18220B2A}"/>
              </a:ext>
            </a:extLst>
          </p:cNvPr>
          <p:cNvSpPr txBox="1"/>
          <p:nvPr userDrawn="1"/>
        </p:nvSpPr>
        <p:spPr>
          <a:xfrm>
            <a:off x="415925" y="3786221"/>
            <a:ext cx="5680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Une Cress par région administrative</a:t>
            </a:r>
          </a:p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Agrément de l’État et du Conseil Régional </a:t>
            </a:r>
          </a:p>
          <a:p>
            <a:pPr marL="285750" lvl="0" indent="-285750">
              <a:buClr>
                <a:srgbClr val="1DACD5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Représentation et défense des organisations régionales et d’entreprises locales de l’ESS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Observation des entreprises : emploi, filières, conjoncture…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33576E"/>
                </a:solidFill>
                <a:latin typeface="Jaroslav Regular" panose="02000503000000090004" pitchFamily="50" charset="0"/>
              </a:rPr>
              <a:t>Promotion de l’ESS : sensibilisation, plaidoyer…</a:t>
            </a: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E858356-6F0F-4944-B519-E7CC6D357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63" y="5196254"/>
            <a:ext cx="1700918" cy="1352504"/>
          </a:xfrm>
          <a:prstGeom prst="rect">
            <a:avLst/>
          </a:prstGeom>
        </p:spPr>
      </p:pic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94ABA391-01A9-421F-B84E-CF2D27E0E649}"/>
              </a:ext>
            </a:extLst>
          </p:cNvPr>
          <p:cNvSpPr txBox="1">
            <a:spLocks/>
          </p:cNvSpPr>
          <p:nvPr userDrawn="1"/>
        </p:nvSpPr>
        <p:spPr>
          <a:xfrm>
            <a:off x="415924" y="549275"/>
            <a:ext cx="6744001" cy="2826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Une Chambre régionale </a:t>
            </a:r>
          </a:p>
          <a:p>
            <a:r>
              <a:rPr lang="fr-FR" dirty="0"/>
              <a:t>de l’économie sociale </a:t>
            </a:r>
          </a:p>
          <a:p>
            <a:r>
              <a:rPr lang="fr-FR" dirty="0"/>
              <a:t>et solidaire, </a:t>
            </a:r>
          </a:p>
          <a:p>
            <a:r>
              <a:rPr lang="fr-FR" dirty="0"/>
              <a:t>pour quoi faire ?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6E516C4E-E5B7-4FDA-A73B-71FF3F8B188F}"/>
              </a:ext>
            </a:extLst>
          </p:cNvPr>
          <p:cNvSpPr txBox="1">
            <a:spLocks/>
          </p:cNvSpPr>
          <p:nvPr userDrawn="1"/>
        </p:nvSpPr>
        <p:spPr>
          <a:xfrm>
            <a:off x="6954840" y="1596022"/>
            <a:ext cx="3302269" cy="27155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rgbClr val="33576E"/>
                </a:solidFill>
                <a:latin typeface="HelveticaNeueLT Com 65 Md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Cress Bretagne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BB2838-5B4E-4EAB-875B-D4CC682E14D2}"/>
              </a:ext>
            </a:extLst>
          </p:cNvPr>
          <p:cNvCxnSpPr/>
          <p:nvPr userDrawn="1"/>
        </p:nvCxnSpPr>
        <p:spPr>
          <a:xfrm>
            <a:off x="7071766" y="2038453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48E00F9-684C-4C44-B70C-9E3F64201555}"/>
              </a:ext>
            </a:extLst>
          </p:cNvPr>
          <p:cNvSpPr txBox="1"/>
          <p:nvPr userDrawn="1"/>
        </p:nvSpPr>
        <p:spPr>
          <a:xfrm>
            <a:off x="6954839" y="2209326"/>
            <a:ext cx="5237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/>
              <a:t>Créée </a:t>
            </a:r>
            <a:r>
              <a:rPr lang="fr-FR" sz="1600" dirty="0"/>
              <a:t>en 1995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/>
              <a:t>Initiative des réseaux régionaux avec pour </a:t>
            </a:r>
            <a:br>
              <a:rPr lang="fr-FR" sz="1600" dirty="0"/>
            </a:br>
            <a:r>
              <a:rPr lang="fr-FR" sz="1600" dirty="0"/>
              <a:t>objectif de promouvoir et développer l'ESS, </a:t>
            </a:r>
            <a:br>
              <a:rPr lang="fr-FR" sz="1600" dirty="0"/>
            </a:br>
            <a:r>
              <a:rPr lang="fr-FR" sz="1600" dirty="0"/>
              <a:t>en complémentarité avec leurs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C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fr-FR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428E3FF-BE3F-44B5-9114-793800CDB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r="32988"/>
          <a:stretch/>
        </p:blipFill>
        <p:spPr>
          <a:xfrm>
            <a:off x="9136265" y="-25825"/>
            <a:ext cx="3052860" cy="35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B995C4B5-12C6-4386-B794-01D7C200E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6" name="Rectangle : avec coins arrondis en diagonale 15">
            <a:extLst>
              <a:ext uri="{FF2B5EF4-FFF2-40B4-BE49-F238E27FC236}">
                <a16:creationId xmlns:a16="http://schemas.microsoft.com/office/drawing/2014/main" id="{63A2F23C-5B26-4AA9-8329-0620290B16DF}"/>
              </a:ext>
            </a:extLst>
          </p:cNvPr>
          <p:cNvSpPr/>
          <p:nvPr userDrawn="1"/>
        </p:nvSpPr>
        <p:spPr>
          <a:xfrm>
            <a:off x="1484515" y="1625664"/>
            <a:ext cx="3752646" cy="1180730"/>
          </a:xfrm>
          <a:prstGeom prst="round2DiagRect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33A9ADF0-8FF8-475F-8044-A16B2C56B1FB}"/>
              </a:ext>
            </a:extLst>
          </p:cNvPr>
          <p:cNvSpPr/>
          <p:nvPr userDrawn="1"/>
        </p:nvSpPr>
        <p:spPr>
          <a:xfrm>
            <a:off x="2257016" y="3000612"/>
            <a:ext cx="4527248" cy="1180730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57205982-E2C0-45E9-81CC-637F4998D1AE}"/>
              </a:ext>
            </a:extLst>
          </p:cNvPr>
          <p:cNvSpPr/>
          <p:nvPr userDrawn="1"/>
        </p:nvSpPr>
        <p:spPr>
          <a:xfrm>
            <a:off x="3291915" y="4375560"/>
            <a:ext cx="5439696" cy="120189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D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C283DE7-DD5A-4E2A-998D-5829CDD53EF8}"/>
              </a:ext>
            </a:extLst>
          </p:cNvPr>
          <p:cNvSpPr txBox="1"/>
          <p:nvPr userDrawn="1"/>
        </p:nvSpPr>
        <p:spPr>
          <a:xfrm>
            <a:off x="1732726" y="1664376"/>
            <a:ext cx="4279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0" i="0" u="none" strike="noStrike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Mission Mouvement</a:t>
            </a:r>
          </a:p>
          <a:p>
            <a:r>
              <a:rPr lang="fr-FR" sz="2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Sensibiliser à un mode d’entreprendre différent</a:t>
            </a:r>
            <a:endParaRPr lang="fr-FR" sz="2200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D9E6B4C-2253-42DB-84F5-D120A7740DAE}"/>
              </a:ext>
            </a:extLst>
          </p:cNvPr>
          <p:cNvSpPr txBox="1"/>
          <p:nvPr userDrawn="1"/>
        </p:nvSpPr>
        <p:spPr>
          <a:xfrm>
            <a:off x="2505226" y="3052594"/>
            <a:ext cx="4279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0" i="0" u="none" strike="noStrike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Mission Accompagnement </a:t>
            </a:r>
          </a:p>
          <a:p>
            <a:r>
              <a:rPr lang="fr-FR" sz="2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Appuyer les structures de l’ESS</a:t>
            </a:r>
          </a:p>
          <a:p>
            <a:r>
              <a:rPr lang="fr-FR" sz="2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dans leur développement </a:t>
            </a:r>
            <a:endParaRPr lang="fr-FR" sz="2200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1196EE3-7083-4E0D-9B9E-949AE7BC633F}"/>
              </a:ext>
            </a:extLst>
          </p:cNvPr>
          <p:cNvSpPr txBox="1"/>
          <p:nvPr userDrawn="1"/>
        </p:nvSpPr>
        <p:spPr>
          <a:xfrm>
            <a:off x="3577870" y="4420150"/>
            <a:ext cx="5235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0" i="0" u="none" strike="noStrike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Mission Innovation/filières</a:t>
            </a:r>
          </a:p>
          <a:p>
            <a:r>
              <a:rPr lang="fr-FR" sz="2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Faciliter l’émergence et la structuration de filières locales innovantes</a:t>
            </a:r>
            <a:endParaRPr lang="fr-FR" sz="2200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39CE626-231D-40A6-895B-42100D8646D9}"/>
              </a:ext>
            </a:extLst>
          </p:cNvPr>
          <p:cNvSpPr txBox="1"/>
          <p:nvPr userDrawn="1"/>
        </p:nvSpPr>
        <p:spPr>
          <a:xfrm>
            <a:off x="6954841" y="2118769"/>
            <a:ext cx="3848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Anime les relations partenariales entre </a:t>
            </a:r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acteur·rice·s</a:t>
            </a: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l’ESS</a:t>
            </a:r>
          </a:p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Fait le lien avec les pouvoirs publics et les acteurs économiques</a:t>
            </a:r>
          </a:p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Coordonne avec eux des dispositifs régionaux adaptés aux besoins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C3FB03AA-532A-4CAD-8F81-6678570E0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87" y="847782"/>
            <a:ext cx="291100" cy="160105"/>
          </a:xfrm>
          <a:prstGeom prst="rect">
            <a:avLst/>
          </a:prstGeom>
        </p:spPr>
      </p:pic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0BC25102-F5C0-4960-BA87-5EAA7F146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9403157" cy="7016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576E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CFF27C8F-B081-4843-95A7-8FD76EAFDCBD}"/>
              </a:ext>
            </a:extLst>
          </p:cNvPr>
          <p:cNvSpPr txBox="1">
            <a:spLocks/>
          </p:cNvSpPr>
          <p:nvPr userDrawn="1"/>
        </p:nvSpPr>
        <p:spPr>
          <a:xfrm>
            <a:off x="6954840" y="1612294"/>
            <a:ext cx="3302269" cy="27155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rgbClr val="33576E"/>
                </a:solidFill>
                <a:latin typeface="HelveticaNeueLT Com 65 Md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Cress Bretagne</a:t>
            </a:r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3582352-4720-4E35-8D90-04D030B72C51}"/>
              </a:ext>
            </a:extLst>
          </p:cNvPr>
          <p:cNvCxnSpPr/>
          <p:nvPr userDrawn="1"/>
        </p:nvCxnSpPr>
        <p:spPr>
          <a:xfrm>
            <a:off x="7071766" y="2054725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950D50C4-2F20-4419-A155-8CE6E01A1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B54F6CE-6417-476D-BB4A-6B8A875F8122}"/>
              </a:ext>
            </a:extLst>
          </p:cNvPr>
          <p:cNvSpPr txBox="1"/>
          <p:nvPr userDrawn="1"/>
        </p:nvSpPr>
        <p:spPr>
          <a:xfrm>
            <a:off x="1279280" y="1589317"/>
            <a:ext cx="38189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SENSIBILISER ET PROMOUVOIR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1EF45A-F0F4-48DE-8E3B-AC8583D83061}"/>
              </a:ext>
            </a:extLst>
          </p:cNvPr>
          <p:cNvSpPr txBox="1"/>
          <p:nvPr userDrawn="1"/>
        </p:nvSpPr>
        <p:spPr>
          <a:xfrm>
            <a:off x="1181454" y="2486324"/>
            <a:ext cx="639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3576E"/>
                </a:solidFill>
                <a:latin typeface="+mn-lt"/>
                <a:ea typeface="Gadugi" panose="020B0502040204020203" pitchFamily="34" charset="0"/>
              </a:rPr>
              <a:t>Auprès des organisations de l’ESS </a:t>
            </a:r>
            <a:br>
              <a:rPr lang="fr-FR" sz="2400" b="1" dirty="0">
                <a:solidFill>
                  <a:srgbClr val="33576E"/>
                </a:solidFill>
                <a:latin typeface="+mn-lt"/>
                <a:ea typeface="Gadugi" panose="020B0502040204020203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+mn-lt"/>
                <a:ea typeface="Gadugi" panose="020B0502040204020203" pitchFamily="34" charset="0"/>
              </a:rPr>
              <a:t>pour favoriser l’engagement collectif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4D2C04A-DBC2-4AF4-942C-85E6CDE3FCA6}"/>
              </a:ext>
            </a:extLst>
          </p:cNvPr>
          <p:cNvSpPr txBox="1"/>
          <p:nvPr userDrawn="1"/>
        </p:nvSpPr>
        <p:spPr>
          <a:xfrm>
            <a:off x="1181454" y="3415597"/>
            <a:ext cx="639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3576E"/>
                </a:solidFill>
                <a:latin typeface="+mn-lt"/>
                <a:ea typeface="Gadugi" panose="020B0502040204020203" pitchFamily="34" charset="0"/>
              </a:rPr>
              <a:t>Auprès des pouvoirs publics et de l’environnement socio-économique</a:t>
            </a:r>
            <a:br>
              <a:rPr lang="fr-FR" sz="2400" b="1" dirty="0">
                <a:solidFill>
                  <a:srgbClr val="33576E"/>
                </a:solidFill>
                <a:latin typeface="+mn-lt"/>
                <a:ea typeface="Gadugi" panose="020B0502040204020203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+mn-lt"/>
                <a:ea typeface="Gadugi" panose="020B0502040204020203" pitchFamily="34" charset="0"/>
              </a:rPr>
              <a:t>pour construire des relations pérennes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1B0730-7467-4F15-9CA9-7CD56D044C30}"/>
              </a:ext>
            </a:extLst>
          </p:cNvPr>
          <p:cNvSpPr txBox="1"/>
          <p:nvPr userDrawn="1"/>
        </p:nvSpPr>
        <p:spPr>
          <a:xfrm>
            <a:off x="1181454" y="4708041"/>
            <a:ext cx="639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3576E"/>
                </a:solidFill>
                <a:latin typeface="+mn-lt"/>
                <a:ea typeface="Gadugi" panose="020B0502040204020203" pitchFamily="34" charset="0"/>
              </a:rPr>
              <a:t>Auprès des jeunes et du grand public</a:t>
            </a:r>
          </a:p>
          <a:p>
            <a:r>
              <a:rPr lang="fr-FR" sz="2400" b="0" dirty="0">
                <a:solidFill>
                  <a:schemeClr val="tx1"/>
                </a:solidFill>
                <a:latin typeface="+mn-lt"/>
                <a:ea typeface="Gadugi" panose="020B0502040204020203" pitchFamily="34" charset="0"/>
              </a:rPr>
              <a:t>pour préparer la relève et populariser </a:t>
            </a:r>
            <a:br>
              <a:rPr lang="fr-FR" sz="2400" b="0" dirty="0">
                <a:solidFill>
                  <a:schemeClr val="tx1"/>
                </a:solidFill>
                <a:latin typeface="+mn-lt"/>
                <a:ea typeface="Gadugi" panose="020B0502040204020203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+mn-lt"/>
                <a:ea typeface="Gadugi" panose="020B0502040204020203" pitchFamily="34" charset="0"/>
              </a:rPr>
              <a:t>les solutions concrètes de l’ESS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020AC6B3-52FC-4DBF-B9EC-47067A5D1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87" y="847782"/>
            <a:ext cx="291100" cy="16010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5A15FAA-7470-4861-AE52-563158F27954}"/>
              </a:ext>
            </a:extLst>
          </p:cNvPr>
          <p:cNvSpPr txBox="1"/>
          <p:nvPr userDrawn="1"/>
        </p:nvSpPr>
        <p:spPr>
          <a:xfrm>
            <a:off x="7097222" y="4055984"/>
            <a:ext cx="407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Stratégie régionale de l’ESS</a:t>
            </a:r>
          </a:p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 Cress-Pôles-</a:t>
            </a:r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TAgs</a:t>
            </a: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-Cric</a:t>
            </a:r>
          </a:p>
          <a:p>
            <a:pPr marL="285750" indent="-28575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Antenne Finistère…</a:t>
            </a:r>
            <a:endParaRPr lang="fr-FR" sz="1600" b="0" dirty="0">
              <a:latin typeface="+mn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14D09-BFB2-45E3-9652-34788D7D0A99}"/>
              </a:ext>
            </a:extLst>
          </p:cNvPr>
          <p:cNvSpPr txBox="1"/>
          <p:nvPr userDrawn="1"/>
        </p:nvSpPr>
        <p:spPr>
          <a:xfrm>
            <a:off x="7101399" y="2486324"/>
            <a:ext cx="4497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3576E"/>
                </a:solidFill>
                <a:latin typeface="+mn-lt"/>
                <a:ea typeface="Gadugi" panose="020B0502040204020203" pitchFamily="34" charset="0"/>
              </a:rPr>
              <a:t>Créer et animer des espaces de coopération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une vision commune </a:t>
            </a:r>
            <a:b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partagée</a:t>
            </a:r>
            <a:endParaRPr lang="fr-FR" sz="2400" b="0" dirty="0">
              <a:solidFill>
                <a:schemeClr val="tx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E3D3689-626E-4647-BF2F-4E3A578B2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9403157" cy="7016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576E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503ADC-E59C-49E5-9361-92CA2BE0E018}"/>
              </a:ext>
            </a:extLst>
          </p:cNvPr>
          <p:cNvSpPr txBox="1"/>
          <p:nvPr userDrawn="1"/>
        </p:nvSpPr>
        <p:spPr>
          <a:xfrm>
            <a:off x="7208740" y="1589317"/>
            <a:ext cx="330214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CONSTRUIRE L’ÉCOSTEME</a:t>
            </a:r>
          </a:p>
        </p:txBody>
      </p:sp>
    </p:spTree>
    <p:extLst>
      <p:ext uri="{BB962C8B-B14F-4D97-AF65-F5344CB8AC3E}">
        <p14:creationId xmlns:p14="http://schemas.microsoft.com/office/powerpoint/2010/main" val="324781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661BEB-A5E7-41A9-A8C8-52563D0A1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5BCCB0DE-0465-4B86-9A36-49F8B68AE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3A7300-1BC8-4BF1-8327-60B41941C729}"/>
              </a:ext>
            </a:extLst>
          </p:cNvPr>
          <p:cNvSpPr txBox="1"/>
          <p:nvPr userDrawn="1"/>
        </p:nvSpPr>
        <p:spPr>
          <a:xfrm>
            <a:off x="1279281" y="1589316"/>
            <a:ext cx="4948992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SOUTENIR LES ORGANISATIONS DE L’ESS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86EB77-BAF5-44E2-A234-B23FF049D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68" y="2496928"/>
            <a:ext cx="675004" cy="97857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BCE5272-5A24-45C3-9703-E888E2796EE2}"/>
              </a:ext>
            </a:extLst>
          </p:cNvPr>
          <p:cNvSpPr txBox="1"/>
          <p:nvPr userDrawn="1"/>
        </p:nvSpPr>
        <p:spPr>
          <a:xfrm>
            <a:off x="8034726" y="2486324"/>
            <a:ext cx="327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France Active Bretagne </a:t>
            </a:r>
          </a:p>
          <a:p>
            <a:r>
              <a:rPr lang="fr-FR" sz="1400" dirty="0">
                <a:solidFill>
                  <a:schemeClr val="tx1"/>
                </a:solidFill>
              </a:rPr>
              <a:t>Coopératives d’Activités et d’Emploi</a:t>
            </a:r>
          </a:p>
          <a:p>
            <a:r>
              <a:rPr lang="fr-FR" sz="1400" dirty="0">
                <a:solidFill>
                  <a:schemeClr val="tx1"/>
                </a:solidFill>
              </a:rPr>
              <a:t>UR des SCOP et SCIC de l’Ouest</a:t>
            </a:r>
          </a:p>
          <a:p>
            <a:r>
              <a:rPr lang="fr-FR" sz="1400" dirty="0">
                <a:solidFill>
                  <a:schemeClr val="tx1"/>
                </a:solidFill>
              </a:rPr>
              <a:t>Centre de formation </a:t>
            </a:r>
            <a:r>
              <a:rPr lang="fr-FR" sz="1400" dirty="0" err="1">
                <a:solidFill>
                  <a:schemeClr val="tx1"/>
                </a:solidFill>
              </a:rPr>
              <a:t>Kéjal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529D0893-6CCC-42BE-8A23-8CE1648CE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87" y="847782"/>
            <a:ext cx="291100" cy="16010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CAD6510-2BE8-449C-A680-5807BDFC25C3}"/>
              </a:ext>
            </a:extLst>
          </p:cNvPr>
          <p:cNvSpPr txBox="1"/>
          <p:nvPr userDrawn="1"/>
        </p:nvSpPr>
        <p:spPr>
          <a:xfrm>
            <a:off x="1181453" y="2486324"/>
            <a:ext cx="602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kern="1200" baseline="0" dirty="0">
                <a:solidFill>
                  <a:srgbClr val="33576E"/>
                </a:solidFill>
                <a:latin typeface="+mn-lt"/>
                <a:ea typeface="+mn-ea"/>
                <a:cs typeface="+mn-cs"/>
              </a:rPr>
              <a:t>Animer l’écosystème d’accompagnement</a:t>
            </a: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400" b="1" dirty="0">
                <a:solidFill>
                  <a:srgbClr val="33576E"/>
                </a:solidFill>
              </a:rPr>
              <a:t>à l’ESS</a:t>
            </a:r>
          </a:p>
          <a:p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création / consolidation / développement</a:t>
            </a:r>
            <a:endParaRPr lang="fr-FR" sz="2400" b="1" dirty="0">
              <a:solidFill>
                <a:schemeClr val="accent6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E00A44-6F20-4E88-99AC-C8EFDFA2A8DB}"/>
              </a:ext>
            </a:extLst>
          </p:cNvPr>
          <p:cNvSpPr txBox="1"/>
          <p:nvPr userDrawn="1"/>
        </p:nvSpPr>
        <p:spPr>
          <a:xfrm>
            <a:off x="1181454" y="4106530"/>
            <a:ext cx="569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Promouvoir et accompagner </a:t>
            </a:r>
          </a:p>
          <a:p>
            <a:r>
              <a:rPr lang="fr-FR" sz="2400" b="1" i="0" u="none" strike="noStrike" kern="1200" baseline="0" dirty="0">
                <a:solidFill>
                  <a:srgbClr val="33576E"/>
                </a:solidFill>
                <a:latin typeface="+mn-lt"/>
                <a:ea typeface="+mn-ea"/>
                <a:cs typeface="+mn-cs"/>
              </a:rPr>
              <a:t>les démarches collectives de progrès dans les organisations de l’ESS</a:t>
            </a:r>
            <a:endParaRPr lang="fr-FR" sz="2400" b="1" dirty="0">
              <a:solidFill>
                <a:srgbClr val="33576E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7D45E4-50F2-490F-8A38-425DD1DC107E}"/>
              </a:ext>
            </a:extLst>
          </p:cNvPr>
          <p:cNvSpPr txBox="1"/>
          <p:nvPr userDrawn="1"/>
        </p:nvSpPr>
        <p:spPr>
          <a:xfrm>
            <a:off x="7646800" y="2602954"/>
            <a:ext cx="38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3576E"/>
                </a:solidFill>
              </a:rPr>
              <a:t>+</a:t>
            </a:r>
          </a:p>
        </p:txBody>
      </p:sp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3ABDE9-093A-4FDA-878D-82445D7AE9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53" y="3375666"/>
            <a:ext cx="3079266" cy="9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661BEB-A5E7-41A9-A8C8-52563D0A1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 rot="10800000">
            <a:off x="9570236" y="0"/>
            <a:ext cx="2621764" cy="2120114"/>
          </a:xfrm>
          <a:prstGeom prst="rect">
            <a:avLst/>
          </a:prstGeom>
        </p:spPr>
      </p:pic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55D900F-568E-4F71-8FAC-6EA03CE0E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CA940D-CAA8-4679-8C1B-185A46D1C3D9}"/>
              </a:ext>
            </a:extLst>
          </p:cNvPr>
          <p:cNvSpPr txBox="1"/>
          <p:nvPr userDrawn="1"/>
        </p:nvSpPr>
        <p:spPr>
          <a:xfrm>
            <a:off x="1284920" y="1589316"/>
            <a:ext cx="7528290" cy="369332"/>
          </a:xfrm>
          <a:prstGeom prst="rect">
            <a:avLst/>
          </a:prstGeom>
          <a:solidFill>
            <a:srgbClr val="1DACD5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CO-CONSTRUIRE DES RÉPONSES ESS AUX ENJEUX DE SOCIÉTÉ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F900AB-2C5A-477A-8E0F-978F6860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63" y="5196254"/>
            <a:ext cx="1700918" cy="1352504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AA44F7A-DA7D-4E6F-82D6-945767738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87" y="847782"/>
            <a:ext cx="291100" cy="16010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6B2E94F-E322-4B4D-A45B-28397C1A5212}"/>
              </a:ext>
            </a:extLst>
          </p:cNvPr>
          <p:cNvSpPr txBox="1"/>
          <p:nvPr userDrawn="1"/>
        </p:nvSpPr>
        <p:spPr>
          <a:xfrm>
            <a:off x="6432525" y="2890865"/>
            <a:ext cx="5668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dirty="0"/>
              <a:t>Commerces et services en milieu rural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Tiers-lieux ESS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Secteur caritatif en Finistère</a:t>
            </a:r>
            <a:endParaRPr lang="fr-FR" sz="1800" b="0" dirty="0"/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dirty="0"/>
              <a:t>Démarches de </a:t>
            </a:r>
            <a:r>
              <a:rPr lang="fr-FR" sz="1800" b="0" dirty="0" err="1"/>
              <a:t>co</a:t>
            </a:r>
            <a:r>
              <a:rPr lang="fr-FR" sz="1800" b="0" dirty="0"/>
              <a:t>-recherches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dirty="0"/>
              <a:t>Filières ESS transition écologique et énergétique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Alimentation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Accueil du jeune enfant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Mobilité</a:t>
            </a:r>
          </a:p>
          <a:p>
            <a:pPr marL="342900" indent="-342900">
              <a:buClr>
                <a:srgbClr val="1DACD5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Maritimité</a:t>
            </a:r>
            <a:r>
              <a:rPr lang="fr-F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386E41B-EC39-40B6-A0BC-5DACC8D21AA1}"/>
              </a:ext>
            </a:extLst>
          </p:cNvPr>
          <p:cNvSpPr txBox="1"/>
          <p:nvPr userDrawn="1"/>
        </p:nvSpPr>
        <p:spPr>
          <a:xfrm>
            <a:off x="1181454" y="2486324"/>
            <a:ext cx="506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kern="1200" baseline="0" dirty="0">
                <a:solidFill>
                  <a:srgbClr val="33576E"/>
                </a:solidFill>
                <a:latin typeface="+mn-lt"/>
                <a:ea typeface="+mn-ea"/>
                <a:cs typeface="+mn-cs"/>
              </a:rPr>
              <a:t>Structurer</a:t>
            </a:r>
            <a:endParaRPr lang="fr-FR" sz="2400" b="1" u="none" dirty="0">
              <a:solidFill>
                <a:schemeClr val="accent6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BDC8BF-C269-4E97-A36A-F0B4D4813C1D}"/>
              </a:ext>
            </a:extLst>
          </p:cNvPr>
          <p:cNvSpPr txBox="1"/>
          <p:nvPr userDrawn="1"/>
        </p:nvSpPr>
        <p:spPr>
          <a:xfrm>
            <a:off x="1171653" y="2890865"/>
            <a:ext cx="5073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Économie circulaire </a:t>
            </a: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animation </a:t>
            </a:r>
            <a:b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structuration de réseaux généralistes et spécialisés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 vieillir </a:t>
            </a: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400" b="0" dirty="0"/>
              <a:t>structuration d’un </a:t>
            </a:r>
            <a:r>
              <a:rPr lang="fr-FR" sz="2400" b="0" dirty="0" err="1"/>
              <a:t>gérontopôle</a:t>
            </a:r>
            <a:r>
              <a:rPr lang="fr-FR" sz="2400" b="0" dirty="0"/>
              <a:t> breton </a:t>
            </a:r>
            <a:r>
              <a:rPr lang="fr-FR" sz="2400" b="0" dirty="0" err="1"/>
              <a:t>kozh</a:t>
            </a:r>
            <a:r>
              <a:rPr lang="fr-FR" sz="2400" b="0" dirty="0"/>
              <a:t> ensemble</a:t>
            </a:r>
            <a:endParaRPr lang="fr-FR" sz="2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2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Secteur pénitentiaire </a:t>
            </a:r>
            <a:r>
              <a:rPr lang="fr-FR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400" b="0" dirty="0"/>
              <a:t>expérimentations de travail en milieu carcéral</a:t>
            </a:r>
            <a:endParaRPr lang="fr-FR" sz="2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2D7B6B-44CE-447B-8EBF-07541CA804C1}"/>
              </a:ext>
            </a:extLst>
          </p:cNvPr>
          <p:cNvSpPr txBox="1"/>
          <p:nvPr userDrawn="1"/>
        </p:nvSpPr>
        <p:spPr>
          <a:xfrm>
            <a:off x="6432525" y="2486324"/>
            <a:ext cx="489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kern="1200" baseline="0" dirty="0">
                <a:solidFill>
                  <a:srgbClr val="33576E"/>
                </a:solidFill>
                <a:latin typeface="+mn-lt"/>
                <a:ea typeface="+mn-ea"/>
                <a:cs typeface="+mn-cs"/>
              </a:rPr>
              <a:t>Innover, faire émerger</a:t>
            </a:r>
            <a:endParaRPr lang="fr-FR" sz="2400" dirty="0">
              <a:solidFill>
                <a:srgbClr val="3357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0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962C42CA-94AD-4E39-9D40-56E16A92DBC6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triangle">
            <a:avLst>
              <a:gd name="adj" fmla="val 0"/>
            </a:avLst>
          </a:prstGeom>
          <a:solidFill>
            <a:srgbClr val="D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E8234824-87D8-47C0-B05D-5619629D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74" y="1113270"/>
            <a:ext cx="9743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7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50" r:id="rId3"/>
    <p:sldLayoutId id="2147483662" r:id="rId4"/>
    <p:sldLayoutId id="2147483696" r:id="rId5"/>
    <p:sldLayoutId id="2147483700" r:id="rId6"/>
    <p:sldLayoutId id="2147483697" r:id="rId7"/>
    <p:sldLayoutId id="2147483698" r:id="rId8"/>
    <p:sldLayoutId id="2147483699" r:id="rId9"/>
    <p:sldLayoutId id="2147483653" r:id="rId10"/>
    <p:sldLayoutId id="2147483652" r:id="rId11"/>
    <p:sldLayoutId id="2147483689" r:id="rId12"/>
    <p:sldLayoutId id="2147483693" r:id="rId13"/>
    <p:sldLayoutId id="2147483663" r:id="rId14"/>
    <p:sldLayoutId id="2147483651" r:id="rId15"/>
    <p:sldLayoutId id="2147483691" r:id="rId16"/>
    <p:sldLayoutId id="2147483664" r:id="rId17"/>
    <p:sldLayoutId id="2147483690" r:id="rId18"/>
    <p:sldLayoutId id="2147483692" r:id="rId19"/>
    <p:sldLayoutId id="2147483660" r:id="rId20"/>
    <p:sldLayoutId id="2147483661" r:id="rId21"/>
    <p:sldLayoutId id="214748369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Jaroslav Bold" panose="0200050300000009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rgbClr val="33576E"/>
          </a:solidFill>
          <a:latin typeface="Darkwoman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E8234824-87D8-47C0-B05D-5619629D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74" y="2766218"/>
            <a:ext cx="9743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CHAPITRE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30B25A-1A65-4A04-89DA-CB5A94FD2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>
            <a:off x="0" y="4737886"/>
            <a:ext cx="2621764" cy="2120114"/>
          </a:xfrm>
          <a:prstGeom prst="rect">
            <a:avLst/>
          </a:prstGeom>
          <a:effectLst/>
        </p:spPr>
      </p:pic>
      <p:sp>
        <p:nvSpPr>
          <p:cNvPr id="5" name="Forme libre 12">
            <a:extLst>
              <a:ext uri="{FF2B5EF4-FFF2-40B4-BE49-F238E27FC236}">
                <a16:creationId xmlns:a16="http://schemas.microsoft.com/office/drawing/2014/main" id="{4B0EA0C3-C3AA-42D6-B3B7-E471D25BBDD5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1000">
                <a:schemeClr val="bg1"/>
              </a:gs>
              <a:gs pos="74000">
                <a:srgbClr val="FCBF00"/>
              </a:gs>
              <a:gs pos="89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7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Jaroslav Bold" panose="0200050300000009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rgbClr val="33576E"/>
          </a:solidFill>
          <a:latin typeface="Darkwoman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E8234824-87D8-47C0-B05D-5619629D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74" y="2766218"/>
            <a:ext cx="9743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CHAPITRE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30B25A-1A65-4A04-89DA-CB5A94FD2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>
            <a:off x="0" y="4737886"/>
            <a:ext cx="2621764" cy="2120114"/>
          </a:xfrm>
          <a:prstGeom prst="rect">
            <a:avLst/>
          </a:prstGeom>
          <a:effectLst/>
        </p:spPr>
      </p:pic>
      <p:sp>
        <p:nvSpPr>
          <p:cNvPr id="6" name="Forme libre 12">
            <a:extLst>
              <a:ext uri="{FF2B5EF4-FFF2-40B4-BE49-F238E27FC236}">
                <a16:creationId xmlns:a16="http://schemas.microsoft.com/office/drawing/2014/main" id="{CFCDE9F6-998D-47F2-BC3E-34F80A64292B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1000">
                <a:schemeClr val="bg1"/>
              </a:gs>
              <a:gs pos="74000">
                <a:srgbClr val="61CCE9"/>
              </a:gs>
              <a:gs pos="89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3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Jaroslav Bold" panose="0200050300000009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rgbClr val="33576E"/>
          </a:solidFill>
          <a:latin typeface="Darkwoman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12">
            <a:extLst>
              <a:ext uri="{FF2B5EF4-FFF2-40B4-BE49-F238E27FC236}">
                <a16:creationId xmlns:a16="http://schemas.microsoft.com/office/drawing/2014/main" id="{9F5E0E68-2685-4527-9F76-27D377A039F3}"/>
              </a:ext>
            </a:extLst>
          </p:cNvPr>
          <p:cNvSpPr/>
          <p:nvPr userDrawn="1"/>
        </p:nvSpPr>
        <p:spPr>
          <a:xfrm>
            <a:off x="-11289" y="-40866"/>
            <a:ext cx="12203289" cy="2517422"/>
          </a:xfrm>
          <a:custGeom>
            <a:avLst/>
            <a:gdLst>
              <a:gd name="connsiteX0" fmla="*/ 0 w 12203289"/>
              <a:gd name="connsiteY0" fmla="*/ 0 h 2517422"/>
              <a:gd name="connsiteX1" fmla="*/ 666044 w 12203289"/>
              <a:gd name="connsiteY1" fmla="*/ 2517422 h 2517422"/>
              <a:gd name="connsiteX2" fmla="*/ 12203289 w 12203289"/>
              <a:gd name="connsiteY2" fmla="*/ 22578 h 2517422"/>
              <a:gd name="connsiteX3" fmla="*/ 0 w 12203289"/>
              <a:gd name="connsiteY3" fmla="*/ 0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289" h="2517422">
                <a:moveTo>
                  <a:pt x="0" y="0"/>
                </a:moveTo>
                <a:lnTo>
                  <a:pt x="666044" y="2517422"/>
                </a:lnTo>
                <a:lnTo>
                  <a:pt x="12203289" y="2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bg1"/>
              </a:gs>
              <a:gs pos="80000">
                <a:srgbClr val="33576E"/>
              </a:gs>
              <a:gs pos="92000">
                <a:srgbClr val="A6A6A6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E8234824-87D8-47C0-B05D-5619629D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74" y="2766218"/>
            <a:ext cx="9743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CHAPITRE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30B25A-1A65-4A04-89DA-CB5A94FD2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b="12542"/>
          <a:stretch/>
        </p:blipFill>
        <p:spPr>
          <a:xfrm>
            <a:off x="0" y="4737886"/>
            <a:ext cx="2621764" cy="21201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06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Jaroslav Bold" panose="0200050300000009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rgbClr val="33576E"/>
          </a:solidFill>
          <a:latin typeface="Darkwoman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ess-france.org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ess-bretagne.org/uploads/files/B-A-BA-ESS-2019-pour%20envoi%20mail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esper.fr/" TargetMode="External"/><Relationship Id="rId5" Type="http://schemas.openxmlformats.org/officeDocument/2006/relationships/hyperlink" Target="https://www.ess-bretagne.org/" TargetMode="External"/><Relationship Id="rId10" Type="http://schemas.openxmlformats.org/officeDocument/2006/relationships/image" Target="../media/image35.jpg"/><Relationship Id="rId4" Type="http://schemas.openxmlformats.org/officeDocument/2006/relationships/hyperlink" Target="https://www.udes.fr/" TargetMode="External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" TargetMode="External"/><Relationship Id="rId2" Type="http://schemas.openxmlformats.org/officeDocument/2006/relationships/hyperlink" Target="https://en3s.f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ecu-jeunes.f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29.svg"/><Relationship Id="rId3" Type="http://schemas.openxmlformats.org/officeDocument/2006/relationships/hyperlink" Target="mailto:fdesille@cress-bretagne.org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hyperlink" Target="https://www.ess-bretagne.org/uploads/files/cress_ressources/Convention-partenariat-Education-ESS-Bretagne-2021-26-sign%C3%A9e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jpg"/><Relationship Id="rId9" Type="http://schemas.openxmlformats.org/officeDocument/2006/relationships/image" Target="../media/image35.jp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Relationship Id="rId1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france.gouv.fr/download/pdf/circ?id=1891" TargetMode="External"/><Relationship Id="rId3" Type="http://schemas.openxmlformats.org/officeDocument/2006/relationships/hyperlink" Target="https://stagedeseconde.1jeune1solution.gouv.fr/" TargetMode="External"/><Relationship Id="rId7" Type="http://schemas.openxmlformats.org/officeDocument/2006/relationships/hyperlink" Target="https://www.education.gouv.fr/sites/default/files/ensel643_annexe1.pdf" TargetMode="External"/><Relationship Id="rId2" Type="http://schemas.openxmlformats.org/officeDocument/2006/relationships/hyperlink" Target="https://ideo.bretagne.bzh/stag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ducation.gouv.fr/media/72567/download" TargetMode="External"/><Relationship Id="rId5" Type="http://schemas.openxmlformats.org/officeDocument/2006/relationships/hyperlink" Target="https://www.education.gouv.fr/reussir-au-lycee/un-stage-en-juin-pour-les-eleves-de-seconde-generale-et-technologique-380196" TargetMode="External"/><Relationship Id="rId10" Type="http://schemas.openxmlformats.org/officeDocument/2006/relationships/image" Target="../media/image22.svg"/><Relationship Id="rId4" Type="http://schemas.openxmlformats.org/officeDocument/2006/relationships/hyperlink" Target="https://cache.media.eduscol.education.fr/file/Partenariat_professionnel/13/7/Charte_d_engagement_College_et_stage_3e_version_non_signee_751137.pdf" TargetMode="Externa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623/sequence-d-observation-en-milieu-professionnel-pour-les-eleves-de-3e" TargetMode="External"/><Relationship Id="rId2" Type="http://schemas.openxmlformats.org/officeDocument/2006/relationships/hyperlink" Target="https://www.youtube.com/watch?v=_4V1GDEKMvs&amp;list=PLjcV9PGUll76HYG4bMb5VtrljAxUu7tTh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es.fr/outilsguides/guide-pratique-pour-reussir-laccueil-stagiaires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6F56DB-8E5B-4E87-949B-95C97E8EC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2537012"/>
            <a:ext cx="9144000" cy="2529510"/>
          </a:xfrm>
        </p:spPr>
        <p:txBody>
          <a:bodyPr>
            <a:normAutofit/>
          </a:bodyPr>
          <a:lstStyle/>
          <a:p>
            <a:r>
              <a:rPr lang="fr-FR" sz="2200" dirty="0"/>
              <a:t>Ce livret est destiné aux tuteurs, tutrices qui accueillent des élèves de collège ou lycée en stage de découverte. </a:t>
            </a:r>
          </a:p>
          <a:p>
            <a:r>
              <a:rPr lang="fr-FR" sz="2200" dirty="0"/>
              <a:t>Il regroupe des documents administratifs, des conseils et fait le lien avec le livret d’accueil du stagiaire.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1ADB79-CCA0-4035-8C55-637D02B72B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137" y="1062038"/>
            <a:ext cx="9143999" cy="1018689"/>
          </a:xfrm>
        </p:spPr>
        <p:txBody>
          <a:bodyPr/>
          <a:lstStyle/>
          <a:p>
            <a:r>
              <a:rPr lang="fr-FR" dirty="0"/>
              <a:t>Livret du tuteur et de la tutrice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B0CF35E8-97D0-95AD-9DE3-6C56C141FC9D}"/>
              </a:ext>
            </a:extLst>
          </p:cNvPr>
          <p:cNvSpPr txBox="1">
            <a:spLocks/>
          </p:cNvSpPr>
          <p:nvPr/>
        </p:nvSpPr>
        <p:spPr>
          <a:xfrm>
            <a:off x="166067" y="6284028"/>
            <a:ext cx="11837674" cy="49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i="1" dirty="0"/>
              <a:t>Pour faciliter la lecture et la prise en main du livret du stagiaire par les élèves, il a été choisi de ne pas utiliser l’écriture inclusive. Ce choix a également été appliqué au livret du stagiaire pour garder une cohérence entre les mots employés entre les deux livrets.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7048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56104"/>
            <a:ext cx="5210174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LIVRET DU STAGIAIRE (SUITE)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9C89FA8B-EB85-52D6-4AAA-21BC5D566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83" y="1282192"/>
            <a:ext cx="11411338" cy="1041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300" u="sng" dirty="0"/>
              <a:t>Le livret est ensuite composé de 5 modules que le jeune peut suivre en toute autonomie pendant son stage </a:t>
            </a:r>
            <a:r>
              <a:rPr lang="fr-FR" sz="2300" dirty="0"/>
              <a:t>: 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2117A1E-AA57-EB24-7FA1-49AE48DFE5B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1AB6311-34CB-788D-AFF8-3903F1510EE2}"/>
              </a:ext>
            </a:extLst>
          </p:cNvPr>
          <p:cNvSpPr/>
          <p:nvPr/>
        </p:nvSpPr>
        <p:spPr>
          <a:xfrm>
            <a:off x="448424" y="2088802"/>
            <a:ext cx="717446" cy="680868"/>
          </a:xfrm>
          <a:prstGeom prst="ellipse">
            <a:avLst/>
          </a:prstGeom>
          <a:solidFill>
            <a:srgbClr val="33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 5 et 6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7E7CC62-69C8-12A7-8C59-A8E969EDC1FD}"/>
              </a:ext>
            </a:extLst>
          </p:cNvPr>
          <p:cNvSpPr/>
          <p:nvPr/>
        </p:nvSpPr>
        <p:spPr>
          <a:xfrm>
            <a:off x="448424" y="3209852"/>
            <a:ext cx="717446" cy="680652"/>
          </a:xfrm>
          <a:prstGeom prst="ellipse">
            <a:avLst/>
          </a:prstGeom>
          <a:solidFill>
            <a:srgbClr val="1D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 7 à 9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464A5B6-3257-900B-8768-F4826DB74F9C}"/>
              </a:ext>
            </a:extLst>
          </p:cNvPr>
          <p:cNvSpPr/>
          <p:nvPr/>
        </p:nvSpPr>
        <p:spPr>
          <a:xfrm>
            <a:off x="181174" y="3480755"/>
            <a:ext cx="534500" cy="553436"/>
          </a:xfrm>
          <a:prstGeom prst="ellipse">
            <a:avLst/>
          </a:prstGeom>
          <a:solidFill>
            <a:srgbClr val="1D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+ p 24</a:t>
            </a:r>
          </a:p>
        </p:txBody>
      </p:sp>
      <p:sp>
        <p:nvSpPr>
          <p:cNvPr id="2" name="Espace réservé du texte 14">
            <a:extLst>
              <a:ext uri="{FF2B5EF4-FFF2-40B4-BE49-F238E27FC236}">
                <a16:creationId xmlns:a16="http://schemas.microsoft.com/office/drawing/2014/main" id="{F3A5EA08-5E31-FF27-1641-4085E70233EB}"/>
              </a:ext>
            </a:extLst>
          </p:cNvPr>
          <p:cNvSpPr txBox="1">
            <a:spLocks/>
          </p:cNvSpPr>
          <p:nvPr/>
        </p:nvSpPr>
        <p:spPr>
          <a:xfrm>
            <a:off x="1165871" y="2088802"/>
            <a:ext cx="10879950" cy="24456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sz="2100" dirty="0"/>
              <a:t>1 – </a:t>
            </a:r>
            <a:r>
              <a:rPr lang="fr-FR" sz="2100" b="1" dirty="0"/>
              <a:t>L’identité de la structure </a:t>
            </a:r>
            <a:r>
              <a:rPr lang="fr-FR" sz="2100" dirty="0"/>
              <a:t>: </a:t>
            </a:r>
            <a:r>
              <a:rPr lang="fr-FR" sz="2100" i="1" dirty="0"/>
              <a:t>chaque structure d’accueil peut ajouter d’autres questions ou les modifier au besoin.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sz="21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sz="2100" dirty="0"/>
              <a:t>2- </a:t>
            </a:r>
            <a:r>
              <a:rPr lang="fr-FR" sz="2100" b="1" dirty="0"/>
              <a:t>La découverte de la structure et ses métiers </a:t>
            </a:r>
            <a:r>
              <a:rPr lang="fr-FR" sz="2100" dirty="0"/>
              <a:t>: </a:t>
            </a:r>
            <a:r>
              <a:rPr lang="fr-FR" sz="2100" i="1" dirty="0"/>
              <a:t>Les questions des quiz sont à adapter et compléter par chaque structure d’accueil. Une trame d’interview est disponible en annexe du livret du stagiaire.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2300" dirty="0"/>
          </a:p>
        </p:txBody>
      </p:sp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6340C905-A9C5-8D8F-D6E8-1A1F96F07EE5}"/>
              </a:ext>
            </a:extLst>
          </p:cNvPr>
          <p:cNvSpPr txBox="1">
            <a:spLocks/>
          </p:cNvSpPr>
          <p:nvPr/>
        </p:nvSpPr>
        <p:spPr>
          <a:xfrm>
            <a:off x="614187" y="4458666"/>
            <a:ext cx="11411338" cy="23517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/>
              <a:t>Objectifs de ces deux modules</a:t>
            </a:r>
            <a:r>
              <a:rPr lang="fr-FR" sz="2200" dirty="0"/>
              <a:t> : </a:t>
            </a:r>
            <a:r>
              <a:rPr lang="fr-FR" altLang="fr-FR" sz="2200" dirty="0"/>
              <a:t>Découvrir l’entreprise et ses métiers, ses valeurs, son fonctionnement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Documents à fournir</a:t>
            </a:r>
            <a:r>
              <a:rPr lang="fr-FR" altLang="fr-FR" sz="2200" dirty="0"/>
              <a:t> : </a:t>
            </a:r>
            <a:r>
              <a:rPr lang="fr-FR" sz="2200" dirty="0"/>
              <a:t>livret d’accueil, statuts, plaquette de présentation, site internet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Durée approximative des deux modules</a:t>
            </a:r>
            <a:r>
              <a:rPr lang="fr-FR" altLang="fr-FR" sz="2200" dirty="0"/>
              <a:t> :  ½ journée + participation à des rencontres de salariés / réunions internes, d’équipe, conseil d’administration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4F2C2B-534D-79B3-F884-7F05BB8F3EF2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8861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56104"/>
            <a:ext cx="5210174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LIVRET DU STAGIAIRE (SUITE)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2117A1E-AA57-EB24-7FA1-49AE48DFE5B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1D68685-0A22-4D62-633E-26C624010625}"/>
              </a:ext>
            </a:extLst>
          </p:cNvPr>
          <p:cNvSpPr/>
          <p:nvPr/>
        </p:nvSpPr>
        <p:spPr>
          <a:xfrm>
            <a:off x="420918" y="1360109"/>
            <a:ext cx="717446" cy="680652"/>
          </a:xfrm>
          <a:prstGeom prst="ellipse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 10 à 17</a:t>
            </a:r>
          </a:p>
        </p:txBody>
      </p:sp>
      <p:sp>
        <p:nvSpPr>
          <p:cNvPr id="2" name="Espace réservé du texte 14">
            <a:extLst>
              <a:ext uri="{FF2B5EF4-FFF2-40B4-BE49-F238E27FC236}">
                <a16:creationId xmlns:a16="http://schemas.microsoft.com/office/drawing/2014/main" id="{F3A5EA08-5E31-FF27-1641-4085E70233EB}"/>
              </a:ext>
            </a:extLst>
          </p:cNvPr>
          <p:cNvSpPr txBox="1">
            <a:spLocks/>
          </p:cNvSpPr>
          <p:nvPr/>
        </p:nvSpPr>
        <p:spPr>
          <a:xfrm>
            <a:off x="1165871" y="1447800"/>
            <a:ext cx="10879950" cy="6806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sz="2100" dirty="0"/>
              <a:t>3- </a:t>
            </a:r>
            <a:r>
              <a:rPr lang="fr-FR" sz="2100" b="1" dirty="0"/>
              <a:t>L’économie sociale et solidaire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2300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E0957500-C0FD-31E1-FFA6-D1D763081AB2}"/>
              </a:ext>
            </a:extLst>
          </p:cNvPr>
          <p:cNvSpPr txBox="1">
            <a:spLocks/>
          </p:cNvSpPr>
          <p:nvPr/>
        </p:nvSpPr>
        <p:spPr>
          <a:xfrm>
            <a:off x="623711" y="2064188"/>
            <a:ext cx="11422109" cy="4575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/>
              <a:t>Objectifs de ce module</a:t>
            </a:r>
            <a:r>
              <a:rPr lang="fr-FR" sz="2200" dirty="0"/>
              <a:t> : </a:t>
            </a:r>
            <a:r>
              <a:rPr lang="fr-FR" altLang="fr-FR" sz="2200" dirty="0"/>
              <a:t>Découvrir l’ESS, ses valeurs et ses structures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Documents à fournir</a:t>
            </a:r>
            <a:r>
              <a:rPr lang="fr-FR" altLang="fr-FR" sz="2200" dirty="0"/>
              <a:t> : </a:t>
            </a:r>
            <a:r>
              <a:rPr lang="fr-FR" sz="2200" dirty="0"/>
              <a:t>accès à internet pour les vidéos, </a:t>
            </a:r>
            <a:r>
              <a:rPr lang="fr-FR" sz="2200" dirty="0">
                <a:hlinkClick r:id="rId2"/>
              </a:rPr>
              <a:t>livret « qu’est-ce que ESS »</a:t>
            </a:r>
            <a:endParaRPr lang="fr-FR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Durée approximative</a:t>
            </a:r>
            <a:r>
              <a:rPr lang="fr-FR" altLang="fr-FR" sz="2200" dirty="0"/>
              <a:t> :  ½ journée + rencontre possible avec un « référent ESS » de la structure (élu ou salarié) + rencontre possible avec des structures ESS partenaires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Autres ressources disponibles 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</a:rPr>
              <a:t>Site ESS France : </a:t>
            </a: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  <a:hlinkClick r:id="rId3"/>
              </a:rPr>
              <a:t>https://www.ess-france.org/</a:t>
            </a:r>
            <a:endParaRPr lang="fr-FR" altLang="fr-FR" sz="2000" dirty="0">
              <a:solidFill>
                <a:schemeClr val="tx1"/>
              </a:solidFill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latin typeface="Jaroslav Medium" panose="02000503000000090004" pitchFamily="50" charset="0"/>
                <a:cs typeface="Times New Roman" panose="02020603050405020304" pitchFamily="18" charset="0"/>
              </a:rPr>
              <a:t>Site de l’UDES : </a:t>
            </a:r>
            <a:r>
              <a:rPr lang="fr-FR" altLang="fr-FR" sz="2000" dirty="0">
                <a:latin typeface="Jaroslav Medium" panose="02000503000000090004" pitchFamily="50" charset="0"/>
                <a:cs typeface="Times New Roman" panose="02020603050405020304" pitchFamily="18" charset="0"/>
                <a:hlinkClick r:id="rId4"/>
              </a:rPr>
              <a:t>https://www.udes.fr/</a:t>
            </a:r>
            <a:endParaRPr lang="fr-FR" altLang="fr-FR" sz="2000" dirty="0"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</a:rPr>
              <a:t>Site de la CRESS Bretagne : </a:t>
            </a: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  <a:hlinkClick r:id="rId5"/>
              </a:rPr>
              <a:t>https://www.ess-bretagne.org/</a:t>
            </a:r>
            <a:endParaRPr lang="fr-FR" altLang="fr-FR" sz="2000" dirty="0">
              <a:solidFill>
                <a:schemeClr val="tx1"/>
              </a:solidFill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latin typeface="Jaroslav Medium" panose="02000503000000090004" pitchFamily="50" charset="0"/>
              </a:rPr>
              <a:t>Site l’ESPER : </a:t>
            </a: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  <a:hlinkClick r:id="rId6"/>
              </a:rPr>
              <a:t>www.lesper.fr</a:t>
            </a:r>
            <a:endParaRPr lang="fr-FR" altLang="fr-FR" sz="2000" dirty="0">
              <a:solidFill>
                <a:schemeClr val="tx1"/>
              </a:solidFill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fr-FR" altLang="fr-FR" sz="2000" dirty="0"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fr-FR" altLang="fr-FR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altLang="fr-FR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2200" dirty="0"/>
          </a:p>
        </p:txBody>
      </p:sp>
      <p:pic>
        <p:nvPicPr>
          <p:cNvPr id="16" name="Image 15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BD0FB5E2-BB84-29AC-8706-D64541CF8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89" y="6125351"/>
            <a:ext cx="680652" cy="680652"/>
          </a:xfrm>
          <a:prstGeom prst="rect">
            <a:avLst/>
          </a:prstGeom>
        </p:spPr>
      </p:pic>
      <p:pic>
        <p:nvPicPr>
          <p:cNvPr id="18" name="Image 1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EA50CE3-1E36-5A0C-83A2-2D5CD06BBE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5" y="6244513"/>
            <a:ext cx="1236253" cy="395476"/>
          </a:xfrm>
          <a:prstGeom prst="rect">
            <a:avLst/>
          </a:prstGeom>
        </p:spPr>
      </p:pic>
      <p:pic>
        <p:nvPicPr>
          <p:cNvPr id="20" name="Image 19" descr="Une image contenant texte, carte de visite, Police&#10;&#10;Description générée automatiquement">
            <a:extLst>
              <a:ext uri="{FF2B5EF4-FFF2-40B4-BE49-F238E27FC236}">
                <a16:creationId xmlns:a16="http://schemas.microsoft.com/office/drawing/2014/main" id="{15310D2B-2771-51AE-F197-AC633B9E1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18478"/>
          <a:stretch/>
        </p:blipFill>
        <p:spPr>
          <a:xfrm>
            <a:off x="9183262" y="6125351"/>
            <a:ext cx="923526" cy="578901"/>
          </a:xfrm>
          <a:prstGeom prst="rect">
            <a:avLst/>
          </a:prstGeom>
        </p:spPr>
      </p:pic>
      <p:pic>
        <p:nvPicPr>
          <p:cNvPr id="22" name="Image 2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E239097-4F64-8BC0-B7E0-3A758CEC6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78" y="6204507"/>
            <a:ext cx="1177647" cy="4205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EE7025-CB3F-CBFC-DC88-CA58D55D95C8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3654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56104"/>
            <a:ext cx="5210174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LIVRET DU STAGIAIRE (SUITE)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2117A1E-AA57-EB24-7FA1-49AE48DFE5B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DA1550-1AB6-D196-EE9F-C42A5F8B3B37}"/>
              </a:ext>
            </a:extLst>
          </p:cNvPr>
          <p:cNvSpPr/>
          <p:nvPr/>
        </p:nvSpPr>
        <p:spPr>
          <a:xfrm>
            <a:off x="420918" y="1333395"/>
            <a:ext cx="717446" cy="6806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 18 à 21</a:t>
            </a:r>
          </a:p>
        </p:txBody>
      </p:sp>
      <p:sp>
        <p:nvSpPr>
          <p:cNvPr id="2" name="Espace réservé du texte 14">
            <a:extLst>
              <a:ext uri="{FF2B5EF4-FFF2-40B4-BE49-F238E27FC236}">
                <a16:creationId xmlns:a16="http://schemas.microsoft.com/office/drawing/2014/main" id="{F3A5EA08-5E31-FF27-1641-4085E70233EB}"/>
              </a:ext>
            </a:extLst>
          </p:cNvPr>
          <p:cNvSpPr txBox="1">
            <a:spLocks/>
          </p:cNvSpPr>
          <p:nvPr/>
        </p:nvSpPr>
        <p:spPr>
          <a:xfrm>
            <a:off x="1165871" y="1333395"/>
            <a:ext cx="10879950" cy="55246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sz="2100" dirty="0"/>
              <a:t>4- </a:t>
            </a:r>
            <a:r>
              <a:rPr lang="fr-FR" sz="2100" b="1" dirty="0"/>
              <a:t>La protection sociale en France </a:t>
            </a:r>
            <a:r>
              <a:rPr lang="fr-FR" sz="2100" dirty="0"/>
              <a:t>: </a:t>
            </a:r>
            <a:r>
              <a:rPr lang="fr-FR" sz="2100" i="1" dirty="0"/>
              <a:t>ce module est optionnel, chaque structure d’accueil peut décider de le garder - ou non - dans le livret du stagiaire.</a:t>
            </a:r>
            <a:endParaRPr lang="fr-FR" sz="2300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2306C357-34E2-2029-2D07-24F52CD1486F}"/>
              </a:ext>
            </a:extLst>
          </p:cNvPr>
          <p:cNvSpPr txBox="1">
            <a:spLocks/>
          </p:cNvSpPr>
          <p:nvPr/>
        </p:nvSpPr>
        <p:spPr>
          <a:xfrm>
            <a:off x="623711" y="2143125"/>
            <a:ext cx="11422109" cy="4496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/>
              <a:t>Objectifs de ce module</a:t>
            </a:r>
            <a:r>
              <a:rPr lang="fr-FR" sz="2200" dirty="0"/>
              <a:t> : </a:t>
            </a:r>
            <a:r>
              <a:rPr lang="fr-FR" altLang="fr-FR" sz="2200" dirty="0"/>
              <a:t>Découvrir la protection sociale, ses origines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Documents à fournir</a:t>
            </a:r>
            <a:r>
              <a:rPr lang="fr-FR" altLang="fr-FR" sz="2200" dirty="0"/>
              <a:t> : </a:t>
            </a:r>
            <a:r>
              <a:rPr lang="fr-FR" sz="2200" dirty="0"/>
              <a:t>accès à internet pour le jeu et les vidéos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Durée approximative</a:t>
            </a:r>
            <a:r>
              <a:rPr lang="fr-FR" altLang="fr-FR" sz="2200" dirty="0"/>
              <a:t> :  ½ journée + échanges possibles avec le tuteur ou la tutrice ou une personne du service RH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altLang="fr-FR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Autres ressources disponibles 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latin typeface="Jaroslav Medium" panose="02000503000000090004" pitchFamily="50" charset="0"/>
                <a:cs typeface="Times New Roman" panose="02020603050405020304" pitchFamily="18" charset="0"/>
              </a:rPr>
              <a:t>Site de l’EN3S : </a:t>
            </a:r>
            <a:r>
              <a:rPr lang="fr-FR" altLang="fr-FR" sz="2000" dirty="0">
                <a:latin typeface="Jaroslav Medium" panose="02000503000000090004" pitchFamily="50" charset="0"/>
                <a:cs typeface="Times New Roman" panose="02020603050405020304" pitchFamily="18" charset="0"/>
                <a:hlinkClick r:id="rId2"/>
              </a:rPr>
              <a:t>https://en3s.fr/</a:t>
            </a:r>
            <a:endParaRPr lang="fr-FR" altLang="fr-FR" sz="2000" dirty="0"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Site </a:t>
            </a:r>
            <a:r>
              <a:rPr lang="fr-FR" altLang="fr-FR" sz="2000" dirty="0" err="1">
                <a:latin typeface="Jaroslav Medium" panose="0200050300000009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altLang="fr-FR" sz="2000" dirty="0" err="1">
                <a:solidFill>
                  <a:schemeClr val="tx1"/>
                </a:solidFill>
                <a:latin typeface="Jaroslav Medium" panose="0200050300000009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méli</a:t>
            </a: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https://www.ameli.fr/</a:t>
            </a:r>
            <a:endParaRPr lang="fr-FR" altLang="fr-FR" sz="2000" dirty="0">
              <a:latin typeface="Jaroslav Medium" panose="0200050300000009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</a:rPr>
              <a:t>Jeunes et sécurité sociale : </a:t>
            </a:r>
            <a:r>
              <a:rPr lang="fr-FR" altLang="fr-FR" sz="2000" dirty="0">
                <a:solidFill>
                  <a:schemeClr val="tx1"/>
                </a:solidFill>
                <a:latin typeface="Jaroslav Medium" panose="02000503000000090004" pitchFamily="50" charset="0"/>
                <a:cs typeface="Times New Roman" panose="02020603050405020304" pitchFamily="18" charset="0"/>
                <a:hlinkClick r:id="rId4"/>
              </a:rPr>
              <a:t>http://secu-jeunes.fr/</a:t>
            </a:r>
            <a:endParaRPr lang="fr-FR" altLang="fr-FR" sz="2000" dirty="0">
              <a:solidFill>
                <a:schemeClr val="tx1"/>
              </a:solidFill>
              <a:latin typeface="Jaroslav Medium" panose="02000503000000090004" pitchFamily="50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altLang="fr-FR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altLang="fr-FR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altLang="fr-FR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476773-92B1-0261-90A8-AD97F43BDC72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5063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56104"/>
            <a:ext cx="5210174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LIVRET DU STAGIAIRE (SUITE)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2117A1E-AA57-EB24-7FA1-49AE48DFE5B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FF0440B-AAEE-EC88-DB52-4AB24080337A}"/>
              </a:ext>
            </a:extLst>
          </p:cNvPr>
          <p:cNvSpPr/>
          <p:nvPr/>
        </p:nvSpPr>
        <p:spPr>
          <a:xfrm>
            <a:off x="420918" y="1363491"/>
            <a:ext cx="717446" cy="680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 22 et 23</a:t>
            </a:r>
          </a:p>
        </p:txBody>
      </p:sp>
      <p:sp>
        <p:nvSpPr>
          <p:cNvPr id="2" name="Espace réservé du texte 14">
            <a:extLst>
              <a:ext uri="{FF2B5EF4-FFF2-40B4-BE49-F238E27FC236}">
                <a16:creationId xmlns:a16="http://schemas.microsoft.com/office/drawing/2014/main" id="{F3A5EA08-5E31-FF27-1641-4085E70233EB}"/>
              </a:ext>
            </a:extLst>
          </p:cNvPr>
          <p:cNvSpPr txBox="1">
            <a:spLocks/>
          </p:cNvSpPr>
          <p:nvPr/>
        </p:nvSpPr>
        <p:spPr>
          <a:xfrm>
            <a:off x="1165871" y="1390650"/>
            <a:ext cx="10879950" cy="819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sz="2100" dirty="0"/>
              <a:t>5 - </a:t>
            </a:r>
            <a:r>
              <a:rPr lang="fr-FR" sz="2100" b="1" dirty="0"/>
              <a:t>Le bilan et le lexique : </a:t>
            </a:r>
            <a:r>
              <a:rPr lang="fr-FR" sz="2100" i="1" dirty="0"/>
              <a:t>pensez-vous aussi à préparer votre bilan et à programmer un temps dédié dans votre agenda à la fin du stage.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2300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869AD09E-6C24-03D2-B121-9FB955158536}"/>
              </a:ext>
            </a:extLst>
          </p:cNvPr>
          <p:cNvSpPr txBox="1">
            <a:spLocks/>
          </p:cNvSpPr>
          <p:nvPr/>
        </p:nvSpPr>
        <p:spPr>
          <a:xfrm>
            <a:off x="623711" y="2333625"/>
            <a:ext cx="11422109" cy="43063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/>
              <a:t>Objectifs de ce module</a:t>
            </a:r>
            <a:r>
              <a:rPr lang="fr-FR" sz="2200" dirty="0"/>
              <a:t> : Faire le bilan du stage et préparer le rapport de stage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Documents à fournir</a:t>
            </a:r>
            <a:r>
              <a:rPr lang="fr-FR" altLang="fr-FR" sz="2200" dirty="0"/>
              <a:t> : </a:t>
            </a:r>
            <a:r>
              <a:rPr lang="fr-FR" sz="2200" dirty="0"/>
              <a:t>accès à internet pour les </a:t>
            </a:r>
            <a:r>
              <a:rPr lang="fr-FR" sz="2200" dirty="0">
                <a:latin typeface="Jaroslav Medium" panose="02000503000000090004" pitchFamily="50" charset="0"/>
              </a:rPr>
              <a:t>sites ressources que l’élève peut approfondir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2200" u="sng" dirty="0"/>
              <a:t>Durée approximative</a:t>
            </a:r>
            <a:r>
              <a:rPr lang="fr-FR" altLang="fr-FR" sz="2200" dirty="0"/>
              <a:t> :  ½ journée + échanges avec le tuteur ou la tutrice à la fin du stage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altLang="fr-FR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/>
              <a:t>Exemples de questions à poser pendant le bilan </a:t>
            </a:r>
            <a:r>
              <a:rPr lang="fr-FR" sz="2200" dirty="0"/>
              <a:t>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2000" dirty="0"/>
              <a:t>Qu’as-tu appris pendant ton stage ? Ce que tu retiens 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2000" dirty="0"/>
              <a:t>Y a-t-il des choses qui t’ont surpris / Que tu n’as pas compris 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2000" dirty="0"/>
              <a:t>Quel métier t’intéresse le plus ? Qu’est-ce qui te plait / t’intéresse moins dans ce métier 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2000" dirty="0"/>
              <a:t>Qu’as-tu retenu de la réunion / rencontre à laquelle tu as assisté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2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A942B0-08B2-EB1E-084B-AD819D89E7C4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5253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52E86A-8993-4456-9AC7-C449C872A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 – L’accueil du stagiaire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1347774"/>
            <a:ext cx="5472288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BONNES PRATIQUES POUR LE JOUR J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B7EFEDF-D8FD-D561-9738-A12FF432A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712" y="845390"/>
            <a:ext cx="317565" cy="1746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8CBE48-B16C-37C9-04A0-C3329F48A0E2}"/>
              </a:ext>
            </a:extLst>
          </p:cNvPr>
          <p:cNvSpPr/>
          <p:nvPr/>
        </p:nvSpPr>
        <p:spPr>
          <a:xfrm>
            <a:off x="1450532" y="2335273"/>
            <a:ext cx="4337709" cy="1472807"/>
          </a:xfrm>
          <a:prstGeom prst="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BE12D-E47A-AD1A-8C85-9C873670915E}"/>
              </a:ext>
            </a:extLst>
          </p:cNvPr>
          <p:cNvSpPr/>
          <p:nvPr/>
        </p:nvSpPr>
        <p:spPr>
          <a:xfrm>
            <a:off x="6509705" y="2335273"/>
            <a:ext cx="4337709" cy="1472807"/>
          </a:xfrm>
          <a:prstGeom prst="rect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98502-7D61-B9BD-6637-DC8109D775E7}"/>
              </a:ext>
            </a:extLst>
          </p:cNvPr>
          <p:cNvSpPr/>
          <p:nvPr/>
        </p:nvSpPr>
        <p:spPr>
          <a:xfrm>
            <a:off x="1450532" y="4577073"/>
            <a:ext cx="9396882" cy="2046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A338D2-25D8-0F54-395E-BAE369FD63AC}"/>
              </a:ext>
            </a:extLst>
          </p:cNvPr>
          <p:cNvSpPr txBox="1"/>
          <p:nvPr/>
        </p:nvSpPr>
        <p:spPr>
          <a:xfrm>
            <a:off x="1578427" y="2440243"/>
            <a:ext cx="4209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Présenter le matériel nécessaire à l’accomplissement de la mission : bureau, fournitures, matériel informatique, tenue de travail, équipement professionnel, …</a:t>
            </a:r>
          </a:p>
          <a:p>
            <a:endParaRPr lang="fr-FR" sz="1400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5F625E-013B-5349-B61D-7A61F855C611}"/>
              </a:ext>
            </a:extLst>
          </p:cNvPr>
          <p:cNvSpPr txBox="1"/>
          <p:nvPr/>
        </p:nvSpPr>
        <p:spPr>
          <a:xfrm>
            <a:off x="6593095" y="2454159"/>
            <a:ext cx="4148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Remettre les documents utiles (pochette dédiée) : livret d’accueil, plaquette de la  structure, organigramme, règlement intérieur, documents administratifs et tous documents nécessaires à compléter le livret du stagiaire.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532D9D-FD85-C7AA-FBDC-EC4A73171DE3}"/>
              </a:ext>
            </a:extLst>
          </p:cNvPr>
          <p:cNvSpPr txBox="1"/>
          <p:nvPr/>
        </p:nvSpPr>
        <p:spPr>
          <a:xfrm>
            <a:off x="1741761" y="4588197"/>
            <a:ext cx="8904514" cy="198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Passer au moins une matinée complète avec la personne 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Se renseigner sur le côté pratique de son stage : comment elle se rend sur le lieu de stage, comment elle organise son temps de déjeuner…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Prévoir la visite des locaux et du lieu où elle peut s’installer et déposer ses affaires.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Présenter la structure et toutes les personnes présentes sur les lieux.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solidFill>
                  <a:schemeClr val="bg1"/>
                </a:solidFill>
                <a:latin typeface="HelveticaNeueLT Com 55 Roman" panose="020B0604020202020204" pitchFamily="34" charset="0"/>
              </a:rPr>
              <a:t>Présenter l’emploi du temps et s’assurer que celui-ci plait et est cohérent avec ce que le stagiaire veut apprendre de la structure.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6B86EA-E4C2-116F-74E5-F035F9D80A80}"/>
              </a:ext>
            </a:extLst>
          </p:cNvPr>
          <p:cNvSpPr txBox="1"/>
          <p:nvPr/>
        </p:nvSpPr>
        <p:spPr>
          <a:xfrm>
            <a:off x="1450532" y="1881180"/>
            <a:ext cx="20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3576E"/>
                </a:solidFill>
                <a:latin typeface="HelveticaNeueLT Com 65 Md" panose="020B0604020202020204" pitchFamily="34" charset="0"/>
              </a:rPr>
              <a:t>MATERIEL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05892E4-C9C9-2CBE-3B13-7CA05F24CD92}"/>
              </a:ext>
            </a:extLst>
          </p:cNvPr>
          <p:cNvCxnSpPr/>
          <p:nvPr/>
        </p:nvCxnSpPr>
        <p:spPr>
          <a:xfrm>
            <a:off x="1450532" y="1901432"/>
            <a:ext cx="3355035" cy="0"/>
          </a:xfrm>
          <a:prstGeom prst="line">
            <a:avLst/>
          </a:prstGeom>
          <a:ln w="12700">
            <a:solidFill>
              <a:srgbClr val="006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EDB672F-57AD-0B3E-6866-5D740382677A}"/>
              </a:ext>
            </a:extLst>
          </p:cNvPr>
          <p:cNvSpPr txBox="1"/>
          <p:nvPr/>
        </p:nvSpPr>
        <p:spPr>
          <a:xfrm>
            <a:off x="6509705" y="1901432"/>
            <a:ext cx="20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CBF00"/>
                </a:solidFill>
                <a:latin typeface="HelveticaNeueLT Com 65 Md" panose="020B0604020202020204" pitchFamily="34" charset="0"/>
              </a:rPr>
              <a:t>DOCUMENTS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AB8E254-D5CD-BD9F-30D4-3CBF96841FDE}"/>
              </a:ext>
            </a:extLst>
          </p:cNvPr>
          <p:cNvCxnSpPr/>
          <p:nvPr/>
        </p:nvCxnSpPr>
        <p:spPr>
          <a:xfrm>
            <a:off x="6509705" y="1921684"/>
            <a:ext cx="3355035" cy="0"/>
          </a:xfrm>
          <a:prstGeom prst="line">
            <a:avLst/>
          </a:prstGeom>
          <a:ln w="12700">
            <a:solidFill>
              <a:srgbClr val="FCB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0CDBEA7-DE95-5489-EA78-72E6659D1A11}"/>
              </a:ext>
            </a:extLst>
          </p:cNvPr>
          <p:cNvSpPr txBox="1"/>
          <p:nvPr/>
        </p:nvSpPr>
        <p:spPr>
          <a:xfrm>
            <a:off x="1450532" y="4131959"/>
            <a:ext cx="44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HelveticaNeueLT Com 65 Md" panose="020B0604020202020204" pitchFamily="34" charset="0"/>
              </a:rPr>
              <a:t>L’ACCUEIL DU JOUR J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A901049-D0E7-4790-9D9C-3FE577EC01F8}"/>
              </a:ext>
            </a:extLst>
          </p:cNvPr>
          <p:cNvCxnSpPr/>
          <p:nvPr/>
        </p:nvCxnSpPr>
        <p:spPr>
          <a:xfrm>
            <a:off x="1450533" y="4152211"/>
            <a:ext cx="33550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26877077-7FEF-3F89-28D8-D4FD6FB68A1D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9433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BD6652-1D02-4B61-90C0-2D62FBF2F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CDB49E-2D6C-4177-9AFE-A328F10DD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165" y="1402269"/>
            <a:ext cx="10910047" cy="5177825"/>
          </a:xfrm>
        </p:spPr>
        <p:txBody>
          <a:bodyPr/>
          <a:lstStyle/>
          <a:p>
            <a:r>
              <a:rPr lang="fr-FR" sz="2200" dirty="0"/>
              <a:t>Ces livrets ont été réalisés dans le cadre de la </a:t>
            </a:r>
            <a:r>
              <a:rPr lang="fr-FR" sz="2200" dirty="0">
                <a:hlinkClick r:id="rId2"/>
              </a:rPr>
              <a:t>convention éducation à l’ESS </a:t>
            </a:r>
            <a:r>
              <a:rPr lang="fr-FR" sz="2200" dirty="0"/>
              <a:t>en Bretagne composé des organisations suivantes  : Académie de Rennes, DRAAF Bretagne, Conseil régional de Bretagne, L’ESPER et la CRESS Bretagne : 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Il a été élaboré à partir d’un modèle créé par la MGEN et a été conçu en partenariat avec l’UDES, l’EN3S et le pôle ESS du Pays de Fougères :</a:t>
            </a:r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Retour d’expériences : si vous voyez des choses à améliorer / modifier / compléter dans le livret du tuteur, de la tutrice ou dans celui du stagiaire, merci de contacter Floriane Desille : </a:t>
            </a:r>
            <a:r>
              <a:rPr lang="fr-FR" sz="2200" dirty="0">
                <a:hlinkClick r:id="rId3"/>
              </a:rPr>
              <a:t>fdesille@cress-bretagne.org</a:t>
            </a:r>
            <a:endParaRPr lang="fr-FR" sz="2200" dirty="0"/>
          </a:p>
          <a:p>
            <a:endParaRPr lang="fr-FR" sz="2200" dirty="0"/>
          </a:p>
          <a:p>
            <a:endParaRPr lang="fr-FR" dirty="0"/>
          </a:p>
        </p:txBody>
      </p:sp>
      <p:pic>
        <p:nvPicPr>
          <p:cNvPr id="3" name="Google Shape;186;p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21ADFD6-8DE6-C2F1-3A19-56E6E535BC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5615" y="2714175"/>
            <a:ext cx="1304244" cy="44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7;p1">
            <a:extLst>
              <a:ext uri="{FF2B5EF4-FFF2-40B4-BE49-F238E27FC236}">
                <a16:creationId xmlns:a16="http://schemas.microsoft.com/office/drawing/2014/main" id="{E9E721B8-AD08-EB34-2D3E-6695F71422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5031" y="2584279"/>
            <a:ext cx="1025771" cy="83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8;p1" descr="S:\DELS\SPRED\TRANSVERSALITE SPRED\PLAN  -  LOGO\LOGO   -  ENTETES\RB_NB.gif">
            <a:extLst>
              <a:ext uri="{FF2B5EF4-FFF2-40B4-BE49-F238E27FC236}">
                <a16:creationId xmlns:a16="http://schemas.microsoft.com/office/drawing/2014/main" id="{7571160C-B187-D9E7-B0EC-5111F9B437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6241" y="2579506"/>
            <a:ext cx="787886" cy="79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9;p1">
            <a:extLst>
              <a:ext uri="{FF2B5EF4-FFF2-40B4-BE49-F238E27FC236}">
                <a16:creationId xmlns:a16="http://schemas.microsoft.com/office/drawing/2014/main" id="{49E5190C-02EF-D61B-FB30-733F5705A59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5753" y="2552476"/>
            <a:ext cx="881244" cy="8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texte, carte de visite, Police&#10;&#10;Description générée automatiquement">
            <a:extLst>
              <a:ext uri="{FF2B5EF4-FFF2-40B4-BE49-F238E27FC236}">
                <a16:creationId xmlns:a16="http://schemas.microsoft.com/office/drawing/2014/main" id="{29C37485-E642-D06E-EBB7-394E09C796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18478"/>
          <a:stretch/>
        </p:blipFill>
        <p:spPr>
          <a:xfrm>
            <a:off x="7898020" y="2584279"/>
            <a:ext cx="1028836" cy="644914"/>
          </a:xfrm>
          <a:prstGeom prst="rect">
            <a:avLst/>
          </a:prstGeom>
        </p:spPr>
      </p:pic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2A05460-5EBE-4611-2EFE-C43ED06B62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10" y="4606500"/>
            <a:ext cx="1069759" cy="382057"/>
          </a:xfrm>
          <a:prstGeom prst="rect">
            <a:avLst/>
          </a:prstGeom>
        </p:spPr>
      </p:pic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B7D4160-FF3A-04B3-9BEB-A99BF5694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83" y="4504703"/>
            <a:ext cx="803727" cy="626527"/>
          </a:xfrm>
          <a:prstGeom prst="rect">
            <a:avLst/>
          </a:prstGeom>
        </p:spPr>
      </p:pic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E9F3246-F370-32C7-9CF7-500621AF3B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75" y="4475573"/>
            <a:ext cx="949035" cy="71086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03309E1-E388-963A-0931-B38E302370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3712" y="845390"/>
            <a:ext cx="317565" cy="17466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CBF21B1-4D9E-CFE0-BE74-FAEAC2142B22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10" name="Image 9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35823B5E-41C1-0933-E02D-691D05887E8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b="23358"/>
          <a:stretch/>
        </p:blipFill>
        <p:spPr>
          <a:xfrm>
            <a:off x="6754474" y="4500714"/>
            <a:ext cx="1143546" cy="6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10E0BB-ABE6-B679-868C-CFF43790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8472909" cy="701675"/>
          </a:xfrm>
        </p:spPr>
        <p:txBody>
          <a:bodyPr>
            <a:normAutofit/>
          </a:bodyPr>
          <a:lstStyle/>
          <a:p>
            <a:r>
              <a:rPr lang="fr-FR" dirty="0"/>
              <a:t>Annexe : Réponses au livret du stagiaire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52D9BD4A-D3F2-1363-3183-B25464F7F9C0}"/>
              </a:ext>
            </a:extLst>
          </p:cNvPr>
          <p:cNvSpPr/>
          <p:nvPr/>
        </p:nvSpPr>
        <p:spPr>
          <a:xfrm rot="5400000">
            <a:off x="3460096" y="3913573"/>
            <a:ext cx="4989816" cy="45719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780793A-B444-3FD6-4B30-8F72D17618C0}"/>
              </a:ext>
            </a:extLst>
          </p:cNvPr>
          <p:cNvGrpSpPr/>
          <p:nvPr/>
        </p:nvGrpSpPr>
        <p:grpSpPr>
          <a:xfrm>
            <a:off x="223041" y="1422068"/>
            <a:ext cx="5402060" cy="510019"/>
            <a:chOff x="0" y="0"/>
            <a:chExt cx="5497518" cy="76119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55C12563-B811-98F4-00F0-5F1A279E1E4E}"/>
                </a:ext>
              </a:extLst>
            </p:cNvPr>
            <p:cNvSpPr/>
            <p:nvPr/>
          </p:nvSpPr>
          <p:spPr>
            <a:xfrm>
              <a:off x="0" y="0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rgbClr val="3357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Rectangle : coins arrondis 4">
              <a:extLst>
                <a:ext uri="{FF2B5EF4-FFF2-40B4-BE49-F238E27FC236}">
                  <a16:creationId xmlns:a16="http://schemas.microsoft.com/office/drawing/2014/main" id="{528F299A-E5C2-48EF-D1AA-70A4B252C2BE}"/>
                </a:ext>
              </a:extLst>
            </p:cNvPr>
            <p:cNvSpPr txBox="1"/>
            <p:nvPr/>
          </p:nvSpPr>
          <p:spPr>
            <a:xfrm>
              <a:off x="22295" y="22295"/>
              <a:ext cx="4587070" cy="71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baseline="0" dirty="0">
                  <a:latin typeface="HelveticaNeueLT Com 55 Roman" panose="020B0604020202020204" pitchFamily="34" charset="0"/>
                </a:rPr>
                <a:t>1 - La découverte de la structure et ses métiers</a:t>
              </a: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387B4092-E29B-68F2-8583-F094B19D42B2}"/>
              </a:ext>
            </a:extLst>
          </p:cNvPr>
          <p:cNvSpPr/>
          <p:nvPr/>
        </p:nvSpPr>
        <p:spPr>
          <a:xfrm>
            <a:off x="4952833" y="1315675"/>
            <a:ext cx="807868" cy="807868"/>
          </a:xfrm>
          <a:prstGeom prst="ellipse">
            <a:avLst/>
          </a:prstGeom>
          <a:solidFill>
            <a:srgbClr val="33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 5 et 8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121D11E2-AB4F-6EAB-EFF1-2506B494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041" y="2118948"/>
            <a:ext cx="5309060" cy="708959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Les réponses sont propres à chaque structure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D001F80D-346E-B3E2-4128-641E48883ACC}"/>
              </a:ext>
            </a:extLst>
          </p:cNvPr>
          <p:cNvSpPr txBox="1">
            <a:spLocks/>
          </p:cNvSpPr>
          <p:nvPr/>
        </p:nvSpPr>
        <p:spPr>
          <a:xfrm>
            <a:off x="6307201" y="1437006"/>
            <a:ext cx="5661757" cy="4620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u="sng" dirty="0"/>
              <a:t>Comprendre l’ESS – Vidéos et fiche activité </a:t>
            </a:r>
            <a:r>
              <a:rPr lang="fr-FR" sz="1800" dirty="0"/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4. 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5. 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6. 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7. B, D et F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8. B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u="sng" dirty="0" err="1"/>
              <a:t>Logoquiz</a:t>
            </a:r>
            <a:r>
              <a:rPr lang="fr-FR" sz="1800" dirty="0"/>
              <a:t> : </a:t>
            </a:r>
          </a:p>
          <a:p>
            <a:pPr marL="0" indent="0">
              <a:buNone/>
            </a:pPr>
            <a:r>
              <a:rPr lang="fr-FR" sz="1800" dirty="0"/>
              <a:t>1.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2.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C47BAD-7F57-D0F4-1DC5-550B94EBEC13}"/>
              </a:ext>
            </a:extLst>
          </p:cNvPr>
          <p:cNvGrpSpPr/>
          <p:nvPr/>
        </p:nvGrpSpPr>
        <p:grpSpPr>
          <a:xfrm>
            <a:off x="223041" y="2892780"/>
            <a:ext cx="5402060" cy="493606"/>
            <a:chOff x="821057" y="1733829"/>
            <a:chExt cx="5497518" cy="76119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BA221A8-2652-FEF3-0569-081E6F357A52}"/>
                </a:ext>
              </a:extLst>
            </p:cNvPr>
            <p:cNvSpPr/>
            <p:nvPr/>
          </p:nvSpPr>
          <p:spPr>
            <a:xfrm>
              <a:off x="821057" y="1733829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rgbClr val="FCB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957FA25-A6EC-D99D-A0DB-995341D543A4}"/>
                </a:ext>
              </a:extLst>
            </p:cNvPr>
            <p:cNvSpPr txBox="1"/>
            <p:nvPr/>
          </p:nvSpPr>
          <p:spPr>
            <a:xfrm>
              <a:off x="843352" y="1756124"/>
              <a:ext cx="4547623" cy="71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baseline="0" dirty="0">
                  <a:latin typeface="HelveticaNeueLT Com 55 Roman" panose="020B0604020202020204" pitchFamily="34" charset="0"/>
                </a:rPr>
                <a:t>2 - L’économie sociale et solidaire (ESS)</a:t>
              </a:r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63C135C6-55BB-A08B-C256-829FC5EF5C2D}"/>
              </a:ext>
            </a:extLst>
          </p:cNvPr>
          <p:cNvSpPr/>
          <p:nvPr/>
        </p:nvSpPr>
        <p:spPr>
          <a:xfrm>
            <a:off x="4959608" y="2710875"/>
            <a:ext cx="807868" cy="807868"/>
          </a:xfrm>
          <a:prstGeom prst="ellipse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 9 à 16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B093BF41-4A92-7946-E335-94BBD75BC5D8}"/>
              </a:ext>
            </a:extLst>
          </p:cNvPr>
          <p:cNvSpPr txBox="1">
            <a:spLocks/>
          </p:cNvSpPr>
          <p:nvPr/>
        </p:nvSpPr>
        <p:spPr>
          <a:xfrm>
            <a:off x="245335" y="3537841"/>
            <a:ext cx="5661757" cy="21917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u="sng" dirty="0"/>
              <a:t>Comprendre l’ESS – Vidéos et fiche activité </a:t>
            </a:r>
            <a:r>
              <a:rPr lang="fr-FR" sz="1800" dirty="0"/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1. Récupérer du feu pour éclairer la caverne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2. Difficulté à se procurer du feu qui est de l’autre côté du ravin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3. Construire un cerf-volant pour récupérer du feu depuis en coopérant et utilisant les idées de chaque enfant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7BB77-18B1-F545-61D2-4BB6FE3D448D}"/>
              </a:ext>
            </a:extLst>
          </p:cNvPr>
          <p:cNvSpPr/>
          <p:nvPr/>
        </p:nvSpPr>
        <p:spPr>
          <a:xfrm>
            <a:off x="6787652" y="5961291"/>
            <a:ext cx="3188526" cy="5143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871366-704C-2527-8213-CA101903118F}"/>
              </a:ext>
            </a:extLst>
          </p:cNvPr>
          <p:cNvSpPr/>
          <p:nvPr/>
        </p:nvSpPr>
        <p:spPr>
          <a:xfrm>
            <a:off x="8680062" y="5211601"/>
            <a:ext cx="2407819" cy="602120"/>
          </a:xfrm>
          <a:prstGeom prst="rect">
            <a:avLst/>
          </a:prstGeom>
          <a:solidFill>
            <a:schemeClr val="bg1"/>
          </a:solidFill>
          <a:ln w="28575">
            <a:solidFill>
              <a:srgbClr val="1DA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9A2B07-DE08-A890-202B-A462E04E41CA}"/>
              </a:ext>
            </a:extLst>
          </p:cNvPr>
          <p:cNvSpPr/>
          <p:nvPr/>
        </p:nvSpPr>
        <p:spPr>
          <a:xfrm>
            <a:off x="6784081" y="5202334"/>
            <a:ext cx="1803090" cy="6994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Afficher l'image d'origine">
            <a:extLst>
              <a:ext uri="{FF2B5EF4-FFF2-40B4-BE49-F238E27FC236}">
                <a16:creationId xmlns:a16="http://schemas.microsoft.com/office/drawing/2014/main" id="{B420234B-A77D-7EBB-F017-82AF042A7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30" y="4441565"/>
            <a:ext cx="863934" cy="52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AC8B897-E247-4A1D-04A1-9CA27081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51" y="4358806"/>
            <a:ext cx="502397" cy="69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8D39321F-899B-0C27-9F9C-0B27E61B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5" y="4433065"/>
            <a:ext cx="936416" cy="524393"/>
          </a:xfrm>
          <a:prstGeom prst="rect">
            <a:avLst/>
          </a:prstGeom>
        </p:spPr>
      </p:pic>
      <p:pic>
        <p:nvPicPr>
          <p:cNvPr id="26" name="Image 25" descr="Une image contenant logo, texte, Police, Graphique&#10;&#10;Description générée automatiquement">
            <a:extLst>
              <a:ext uri="{FF2B5EF4-FFF2-40B4-BE49-F238E27FC236}">
                <a16:creationId xmlns:a16="http://schemas.microsoft.com/office/drawing/2014/main" id="{F6AC2C96-03F3-BDB5-7DE9-F2F376A7A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71" y="4454020"/>
            <a:ext cx="547114" cy="535063"/>
          </a:xfrm>
          <a:prstGeom prst="rect">
            <a:avLst/>
          </a:prstGeom>
        </p:spPr>
      </p:pic>
      <p:pic>
        <p:nvPicPr>
          <p:cNvPr id="29" name="Image 28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90E43FA4-02F3-A2B4-A7EE-6B130BDB8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84" y="4441969"/>
            <a:ext cx="547114" cy="547114"/>
          </a:xfrm>
          <a:prstGeom prst="rect">
            <a:avLst/>
          </a:prstGeom>
        </p:spPr>
      </p:pic>
      <p:pic>
        <p:nvPicPr>
          <p:cNvPr id="30" name="Image 2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A86ABFE-A412-81D7-CE7E-9193444C4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89" y="4441969"/>
            <a:ext cx="1202371" cy="420830"/>
          </a:xfrm>
          <a:prstGeom prst="rect">
            <a:avLst/>
          </a:prstGeom>
        </p:spPr>
      </p:pic>
      <p:pic>
        <p:nvPicPr>
          <p:cNvPr id="33" name="Image 32" descr="Afficher l'image d'origine">
            <a:extLst>
              <a:ext uri="{FF2B5EF4-FFF2-40B4-BE49-F238E27FC236}">
                <a16:creationId xmlns:a16="http://schemas.microsoft.com/office/drawing/2014/main" id="{66400FE1-3297-A200-C46D-112D54FA4E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06" y="5285802"/>
            <a:ext cx="453915" cy="5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 descr="Une image contenant Police, triangle, Graphique, Carmin&#10;&#10;Description générée automatiquement">
            <a:extLst>
              <a:ext uri="{FF2B5EF4-FFF2-40B4-BE49-F238E27FC236}">
                <a16:creationId xmlns:a16="http://schemas.microsoft.com/office/drawing/2014/main" id="{5CF0B6E9-3438-68AE-6F73-325F6CB1B5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87" y="5353524"/>
            <a:ext cx="505344" cy="397056"/>
          </a:xfrm>
          <a:prstGeom prst="rect">
            <a:avLst/>
          </a:prstGeom>
        </p:spPr>
      </p:pic>
      <p:pic>
        <p:nvPicPr>
          <p:cNvPr id="35" name="Image 3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120EA38-CD4F-E437-4798-269171C3F7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59" y="5298830"/>
            <a:ext cx="474830" cy="580088"/>
          </a:xfrm>
          <a:prstGeom prst="rect">
            <a:avLst/>
          </a:prstGeom>
        </p:spPr>
      </p:pic>
      <p:pic>
        <p:nvPicPr>
          <p:cNvPr id="36" name="Image 35" descr="Afficher l'image d'origine">
            <a:extLst>
              <a:ext uri="{FF2B5EF4-FFF2-40B4-BE49-F238E27FC236}">
                <a16:creationId xmlns:a16="http://schemas.microsoft.com/office/drawing/2014/main" id="{8FC97BC3-4CFA-59FD-F194-CF429931CB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86" y="5233633"/>
            <a:ext cx="571567" cy="53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 descr="Afficher l'image d'origine">
            <a:extLst>
              <a:ext uri="{FF2B5EF4-FFF2-40B4-BE49-F238E27FC236}">
                <a16:creationId xmlns:a16="http://schemas.microsoft.com/office/drawing/2014/main" id="{0812868C-F664-D7FF-604B-2C634E57B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46" y="5208591"/>
            <a:ext cx="1206565" cy="52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A3D5F91B-638B-F7F0-A933-3DA1E9EE9E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18" y="5275441"/>
            <a:ext cx="528994" cy="50820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3B3F236-0FA6-A00F-A511-FDA55EDB15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90" y="5968551"/>
            <a:ext cx="925036" cy="466918"/>
          </a:xfrm>
          <a:prstGeom prst="rect">
            <a:avLst/>
          </a:prstGeom>
        </p:spPr>
      </p:pic>
      <p:pic>
        <p:nvPicPr>
          <p:cNvPr id="40" name="Image 39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52A1E210-97E1-25E3-3113-CE4965A374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06" y="6020215"/>
            <a:ext cx="1070553" cy="33638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A2B0197-16A7-E2D0-6825-3CFF724623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85" y="6023223"/>
            <a:ext cx="706239" cy="366995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201F32F8-536C-21F1-8279-BF4217E0E5C2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1415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10E0BB-ABE6-B679-868C-CFF43790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8472909" cy="701675"/>
          </a:xfrm>
        </p:spPr>
        <p:txBody>
          <a:bodyPr>
            <a:normAutofit/>
          </a:bodyPr>
          <a:lstStyle/>
          <a:p>
            <a:r>
              <a:rPr lang="fr-FR" dirty="0"/>
              <a:t>Annexe : Réponses au livret du stagiaire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52D9BD4A-D3F2-1363-3183-B25464F7F9C0}"/>
              </a:ext>
            </a:extLst>
          </p:cNvPr>
          <p:cNvSpPr/>
          <p:nvPr/>
        </p:nvSpPr>
        <p:spPr>
          <a:xfrm rot="5400000">
            <a:off x="3460096" y="3761173"/>
            <a:ext cx="4989816" cy="45719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33499E-8E91-5751-125A-6E6B66657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679" y="1992845"/>
            <a:ext cx="5590628" cy="4203678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dirty="0"/>
              <a:t>Découvrir les associations – fiche activité </a:t>
            </a:r>
            <a:r>
              <a:rPr lang="fr-FR" sz="1800" dirty="0"/>
              <a:t>:</a:t>
            </a:r>
          </a:p>
          <a:p>
            <a:pPr marL="0" indent="0">
              <a:buNone/>
            </a:pPr>
            <a:r>
              <a:rPr lang="fr-FR" sz="1800" dirty="0"/>
              <a:t>1. A</a:t>
            </a:r>
          </a:p>
          <a:p>
            <a:pPr marL="0" indent="0">
              <a:buNone/>
            </a:pPr>
            <a:r>
              <a:rPr lang="fr-FR" sz="1800" dirty="0"/>
              <a:t>2. B</a:t>
            </a:r>
          </a:p>
          <a:p>
            <a:pPr marL="0" indent="0">
              <a:buNone/>
            </a:pPr>
            <a:r>
              <a:rPr lang="fr-FR" sz="1800" dirty="0"/>
              <a:t>3. Recherche financement, communication, programmation artistique, accueil public, sécurité, comptabilité, …</a:t>
            </a:r>
          </a:p>
          <a:p>
            <a:pPr marL="0" indent="0">
              <a:buNone/>
            </a:pPr>
            <a:r>
              <a:rPr lang="fr-FR" sz="1800" dirty="0"/>
              <a:t>4. B</a:t>
            </a:r>
          </a:p>
          <a:p>
            <a:pPr marL="0" indent="0">
              <a:buNone/>
            </a:pPr>
            <a:r>
              <a:rPr lang="fr-FR" sz="1800" dirty="0"/>
              <a:t>5. C</a:t>
            </a:r>
          </a:p>
          <a:p>
            <a:pPr marL="0" indent="0">
              <a:buNone/>
            </a:pPr>
            <a:r>
              <a:rPr lang="fr-FR" sz="1800" dirty="0"/>
              <a:t>6. B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7AA1C0F-6069-0DD2-CD44-B4A94C962B2F}"/>
              </a:ext>
            </a:extLst>
          </p:cNvPr>
          <p:cNvGrpSpPr/>
          <p:nvPr/>
        </p:nvGrpSpPr>
        <p:grpSpPr>
          <a:xfrm>
            <a:off x="210679" y="1326238"/>
            <a:ext cx="5462766" cy="493606"/>
            <a:chOff x="821057" y="1733829"/>
            <a:chExt cx="5497518" cy="761193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3E9EA9C5-AA1F-07CE-FDC8-5ADE17AA89A7}"/>
                </a:ext>
              </a:extLst>
            </p:cNvPr>
            <p:cNvSpPr/>
            <p:nvPr/>
          </p:nvSpPr>
          <p:spPr>
            <a:xfrm>
              <a:off x="821057" y="1733829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rgbClr val="FCB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Rectangle : coins arrondis 4">
              <a:extLst>
                <a:ext uri="{FF2B5EF4-FFF2-40B4-BE49-F238E27FC236}">
                  <a16:creationId xmlns:a16="http://schemas.microsoft.com/office/drawing/2014/main" id="{029E682A-0D79-B4C4-DC31-A1B8DAE8C9B8}"/>
                </a:ext>
              </a:extLst>
            </p:cNvPr>
            <p:cNvSpPr txBox="1"/>
            <p:nvPr/>
          </p:nvSpPr>
          <p:spPr>
            <a:xfrm>
              <a:off x="843352" y="1756124"/>
              <a:ext cx="4547623" cy="71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>
                  <a:latin typeface="HelveticaNeueLT Com 55 Roman" panose="020B0604020202020204" pitchFamily="34" charset="0"/>
                </a:rPr>
                <a:t>2</a:t>
              </a:r>
              <a:r>
                <a:rPr lang="fr-FR" sz="1800" kern="1200" baseline="0" dirty="0">
                  <a:latin typeface="HelveticaNeueLT Com 55 Roman" panose="020B0604020202020204" pitchFamily="34" charset="0"/>
                </a:rPr>
                <a:t> - L’économie sociale et solidaire (ESS)</a:t>
              </a:r>
            </a:p>
          </p:txBody>
        </p:sp>
      </p:grpSp>
      <p:sp>
        <p:nvSpPr>
          <p:cNvPr id="38" name="Ellipse 37">
            <a:extLst>
              <a:ext uri="{FF2B5EF4-FFF2-40B4-BE49-F238E27FC236}">
                <a16:creationId xmlns:a16="http://schemas.microsoft.com/office/drawing/2014/main" id="{72A52DEE-3B2A-F70F-180B-14AC9F691FC7}"/>
              </a:ext>
            </a:extLst>
          </p:cNvPr>
          <p:cNvSpPr/>
          <p:nvPr/>
        </p:nvSpPr>
        <p:spPr>
          <a:xfrm>
            <a:off x="4971036" y="1184976"/>
            <a:ext cx="807868" cy="807868"/>
          </a:xfrm>
          <a:prstGeom prst="ellipse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 9 à 16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B6B07C41-8BBF-5605-968D-ED52DFE8B7D7}"/>
              </a:ext>
            </a:extLst>
          </p:cNvPr>
          <p:cNvSpPr txBox="1">
            <a:spLocks/>
          </p:cNvSpPr>
          <p:nvPr/>
        </p:nvSpPr>
        <p:spPr>
          <a:xfrm>
            <a:off x="6214138" y="1184976"/>
            <a:ext cx="5932142" cy="51617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u="sng" dirty="0"/>
              <a:t>Découvrir les mutuelles – fiche activité </a:t>
            </a:r>
            <a:r>
              <a:rPr lang="fr-FR" sz="1800" dirty="0"/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1. 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2. 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3. Solidarité, liberté, démocratie, …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4. 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5. 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6. B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u="sng" dirty="0"/>
              <a:t>Découvrir les coopératives – fiche activité </a:t>
            </a:r>
            <a:r>
              <a:rPr lang="fr-FR" sz="1800" dirty="0"/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1. 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2. 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3. Réactivité, entreprise locale et éthique, transports moins polluants, …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4. 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5. C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EE192-1BE7-53EE-3FDD-36654AFB0C7C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0773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10E0BB-ABE6-B679-868C-CFF43790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8472909" cy="701675"/>
          </a:xfrm>
        </p:spPr>
        <p:txBody>
          <a:bodyPr>
            <a:normAutofit/>
          </a:bodyPr>
          <a:lstStyle/>
          <a:p>
            <a:r>
              <a:rPr lang="fr-FR" dirty="0"/>
              <a:t>Annexe : Réponses au livret du stagiaire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52D9BD4A-D3F2-1363-3183-B25464F7F9C0}"/>
              </a:ext>
            </a:extLst>
          </p:cNvPr>
          <p:cNvSpPr/>
          <p:nvPr/>
        </p:nvSpPr>
        <p:spPr>
          <a:xfrm rot="5400000">
            <a:off x="3460096" y="3811973"/>
            <a:ext cx="4989816" cy="45719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2218469-19B6-763E-F1B5-858EFD4C000B}"/>
              </a:ext>
            </a:extLst>
          </p:cNvPr>
          <p:cNvGrpSpPr/>
          <p:nvPr/>
        </p:nvGrpSpPr>
        <p:grpSpPr>
          <a:xfrm>
            <a:off x="175927" y="1369595"/>
            <a:ext cx="5497518" cy="480348"/>
            <a:chOff x="1231586" y="2600744"/>
            <a:chExt cx="5497518" cy="761193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78A3C0EA-2D08-551F-527D-8DE4FEF31456}"/>
                </a:ext>
              </a:extLst>
            </p:cNvPr>
            <p:cNvSpPr/>
            <p:nvPr/>
          </p:nvSpPr>
          <p:spPr>
            <a:xfrm>
              <a:off x="1231586" y="2600744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4B8330FC-EC66-0D82-7DAA-BB3AFA1CCB97}"/>
                </a:ext>
              </a:extLst>
            </p:cNvPr>
            <p:cNvSpPr txBox="1"/>
            <p:nvPr/>
          </p:nvSpPr>
          <p:spPr>
            <a:xfrm>
              <a:off x="1253881" y="2623039"/>
              <a:ext cx="4547623" cy="71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>
                  <a:latin typeface="HelveticaNeueLT Com 55 Roman" panose="020B0604020202020204" pitchFamily="34" charset="0"/>
                </a:rPr>
                <a:t>3</a:t>
              </a:r>
              <a:r>
                <a:rPr lang="fr-FR" sz="1800" kern="1200" baseline="0" dirty="0">
                  <a:latin typeface="HelveticaNeueLT Com 55 Roman" panose="020B0604020202020204" pitchFamily="34" charset="0"/>
                </a:rPr>
                <a:t> - La protection sociale en France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6280A88-4068-D4C7-E06E-ACE4414D01AA}"/>
              </a:ext>
            </a:extLst>
          </p:cNvPr>
          <p:cNvGrpSpPr/>
          <p:nvPr/>
        </p:nvGrpSpPr>
        <p:grpSpPr>
          <a:xfrm>
            <a:off x="6212973" y="1369595"/>
            <a:ext cx="5497518" cy="466279"/>
            <a:chOff x="1642115" y="3467659"/>
            <a:chExt cx="5497518" cy="761193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2082A34F-3A4C-1157-645C-43956E8F090A}"/>
                </a:ext>
              </a:extLst>
            </p:cNvPr>
            <p:cNvSpPr/>
            <p:nvPr/>
          </p:nvSpPr>
          <p:spPr>
            <a:xfrm>
              <a:off x="1642115" y="3467659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 : coins arrondis 4">
              <a:extLst>
                <a:ext uri="{FF2B5EF4-FFF2-40B4-BE49-F238E27FC236}">
                  <a16:creationId xmlns:a16="http://schemas.microsoft.com/office/drawing/2014/main" id="{EAA805E7-001A-848A-0CA2-E4130C424427}"/>
                </a:ext>
              </a:extLst>
            </p:cNvPr>
            <p:cNvSpPr txBox="1"/>
            <p:nvPr/>
          </p:nvSpPr>
          <p:spPr>
            <a:xfrm>
              <a:off x="1664410" y="3489954"/>
              <a:ext cx="4547623" cy="71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>
                  <a:latin typeface="HelveticaNeueLT Com 55 Roman" panose="020B0604020202020204" pitchFamily="34" charset="0"/>
                </a:rPr>
                <a:t>4</a:t>
              </a:r>
              <a:r>
                <a:rPr lang="fr-FR" sz="1800" kern="1200" baseline="0" dirty="0">
                  <a:latin typeface="HelveticaNeueLT Com 55 Roman" panose="020B0604020202020204" pitchFamily="34" charset="0"/>
                </a:rPr>
                <a:t> - Le bilan et le lexique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51B5D3AD-1FC9-7CD7-E4AB-CA414770A8A5}"/>
              </a:ext>
            </a:extLst>
          </p:cNvPr>
          <p:cNvSpPr/>
          <p:nvPr/>
        </p:nvSpPr>
        <p:spPr>
          <a:xfrm>
            <a:off x="4930731" y="1245189"/>
            <a:ext cx="807868" cy="8078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 17 à 20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20C27ED-E56F-6FB8-07E6-77511BBF70A5}"/>
              </a:ext>
            </a:extLst>
          </p:cNvPr>
          <p:cNvSpPr/>
          <p:nvPr/>
        </p:nvSpPr>
        <p:spPr>
          <a:xfrm>
            <a:off x="10980172" y="1205835"/>
            <a:ext cx="807868" cy="807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 21 et 22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33499E-8E91-5751-125A-6E6B66657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116" y="2033041"/>
            <a:ext cx="5462766" cy="4446916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dirty="0"/>
              <a:t>Jeu de l’arbre </a:t>
            </a:r>
            <a:r>
              <a:rPr lang="fr-FR" sz="1800" dirty="0"/>
              <a:t>:</a:t>
            </a:r>
          </a:p>
          <a:p>
            <a:pPr marL="0" indent="0">
              <a:buNone/>
            </a:pPr>
            <a:r>
              <a:rPr lang="fr-FR" sz="1800" dirty="0"/>
              <a:t>Les réponses sont données directement au fur et à mesure du jeu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u="sng" dirty="0"/>
              <a:t>La protection sociale – fiche activité</a:t>
            </a:r>
            <a:r>
              <a:rPr lang="fr-FR" sz="1800" dirty="0"/>
              <a:t> :</a:t>
            </a:r>
          </a:p>
          <a:p>
            <a:pPr marL="0" indent="0">
              <a:buNone/>
            </a:pPr>
            <a:r>
              <a:rPr lang="fr-FR" sz="1800" dirty="0"/>
              <a:t>1. C</a:t>
            </a:r>
          </a:p>
          <a:p>
            <a:pPr marL="0" indent="0">
              <a:buNone/>
            </a:pPr>
            <a:r>
              <a:rPr lang="fr-FR" sz="1800" dirty="0"/>
              <a:t>2. B</a:t>
            </a:r>
          </a:p>
          <a:p>
            <a:pPr marL="0" indent="0">
              <a:buNone/>
            </a:pPr>
            <a:r>
              <a:rPr lang="fr-FR" sz="1800" dirty="0"/>
              <a:t>3. A</a:t>
            </a:r>
          </a:p>
          <a:p>
            <a:pPr marL="0" indent="0">
              <a:buNone/>
            </a:pPr>
            <a:r>
              <a:rPr lang="fr-FR" sz="1800" dirty="0"/>
              <a:t>4. B</a:t>
            </a:r>
          </a:p>
          <a:p>
            <a:pPr marL="0" indent="0">
              <a:buNone/>
            </a:pPr>
            <a:r>
              <a:rPr lang="fr-FR" sz="1800" dirty="0"/>
              <a:t>5. B</a:t>
            </a:r>
          </a:p>
          <a:p>
            <a:pPr marL="0" indent="0">
              <a:buNone/>
            </a:pPr>
            <a:r>
              <a:rPr lang="fr-FR" sz="1800" dirty="0"/>
              <a:t>6. C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DB16377-1157-2EE3-FC86-2C05AA66A539}"/>
              </a:ext>
            </a:extLst>
          </p:cNvPr>
          <p:cNvSpPr txBox="1">
            <a:spLocks/>
          </p:cNvSpPr>
          <p:nvPr/>
        </p:nvSpPr>
        <p:spPr>
          <a:xfrm>
            <a:off x="6171409" y="2053057"/>
            <a:ext cx="5309060" cy="764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/>
              <a:t>Les réponses sont propres à chaque élève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8762E5-AEFA-6A4A-461E-FD8D7619F592}"/>
              </a:ext>
            </a:extLst>
          </p:cNvPr>
          <p:cNvSpPr txBox="1"/>
          <p:nvPr/>
        </p:nvSpPr>
        <p:spPr>
          <a:xfrm>
            <a:off x="11806518" y="6472347"/>
            <a:ext cx="33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309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id="{D7C16F7A-8872-40B2-B8EC-9C783C47B58C}"/>
              </a:ext>
            </a:extLst>
          </p:cNvPr>
          <p:cNvSpPr/>
          <p:nvPr/>
        </p:nvSpPr>
        <p:spPr>
          <a:xfrm>
            <a:off x="1351263" y="1402269"/>
            <a:ext cx="6239982" cy="1250984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id="{70D643F4-3E5C-467F-898E-A3CD5EA15F5B}"/>
              </a:ext>
            </a:extLst>
          </p:cNvPr>
          <p:cNvSpPr/>
          <p:nvPr/>
        </p:nvSpPr>
        <p:spPr>
          <a:xfrm>
            <a:off x="2984464" y="2967833"/>
            <a:ext cx="6223072" cy="1262184"/>
          </a:xfrm>
          <a:prstGeom prst="round2DiagRect">
            <a:avLst/>
          </a:prstGeom>
          <a:solidFill>
            <a:srgbClr val="1D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3D48D5BB-167F-40C2-824B-7FB111146049}"/>
              </a:ext>
            </a:extLst>
          </p:cNvPr>
          <p:cNvSpPr/>
          <p:nvPr/>
        </p:nvSpPr>
        <p:spPr>
          <a:xfrm>
            <a:off x="4506537" y="4426916"/>
            <a:ext cx="6223072" cy="18842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B8A0AA-EA27-453A-BBF6-35DA01A6DFDB}"/>
              </a:ext>
            </a:extLst>
          </p:cNvPr>
          <p:cNvSpPr txBox="1"/>
          <p:nvPr/>
        </p:nvSpPr>
        <p:spPr>
          <a:xfrm>
            <a:off x="1473965" y="1525680"/>
            <a:ext cx="59519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and Of Sean (Demo)" pitchFamily="2" charset="0"/>
              </a:rPr>
              <a:t>Les stages de découverte sont destinés aux élèves à partir de la troisième afin de leur faire découvrir un métier</a:t>
            </a:r>
          </a:p>
          <a:p>
            <a:r>
              <a:rPr lang="fr-FR" sz="1400" dirty="0">
                <a:solidFill>
                  <a:schemeClr val="bg1"/>
                </a:solidFill>
                <a:latin typeface="Hand Of Sean (Demo)" pitchFamily="2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23A6C0-9B26-409D-A16E-443B6DDE0693}"/>
              </a:ext>
            </a:extLst>
          </p:cNvPr>
          <p:cNvSpPr txBox="1"/>
          <p:nvPr/>
        </p:nvSpPr>
        <p:spPr>
          <a:xfrm>
            <a:off x="3093033" y="3075831"/>
            <a:ext cx="590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and Of Sean (Demo)" pitchFamily="2" charset="0"/>
              </a:rPr>
              <a:t>Ils permettent de faire découvrir le monde professionnel, d’appréhender les réalités du travail et préciser son projet d’orientation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F1D84C-145A-439A-B73C-A0E94D38B157}"/>
              </a:ext>
            </a:extLst>
          </p:cNvPr>
          <p:cNvSpPr txBox="1"/>
          <p:nvPr/>
        </p:nvSpPr>
        <p:spPr>
          <a:xfrm>
            <a:off x="4669277" y="4544597"/>
            <a:ext cx="6060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and Of Sean (Demo)" pitchFamily="2" charset="0"/>
              </a:rPr>
              <a:t>Le stage de 3e, il dure 5 jours consécutifs ou non. Il a lieu en général entre novembre et mars de l’année scolaire</a:t>
            </a:r>
          </a:p>
          <a:p>
            <a:endParaRPr lang="fr-FR" dirty="0">
              <a:solidFill>
                <a:schemeClr val="bg1"/>
              </a:solidFill>
              <a:latin typeface="Hand Of Sean (Demo)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and Of Sean (Demo)" pitchFamily="2" charset="0"/>
              </a:rPr>
              <a:t>Le stage de 2nde, il dure 15 jours et a lieu en juin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4BC8160-A5B7-47D6-A769-A41154082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87" y="847782"/>
            <a:ext cx="291100" cy="16010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623753A-66DD-4A14-A9CA-AA1D88AA2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6409791" cy="701675"/>
          </a:xfrm>
        </p:spPr>
        <p:txBody>
          <a:bodyPr>
            <a:normAutofit/>
          </a:bodyPr>
          <a:lstStyle/>
          <a:p>
            <a:r>
              <a:rPr lang="fr-FR" dirty="0"/>
              <a:t>Qu’est-ce qu’un stage de découverte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3509D9-07A2-D5FC-9717-5C8A891AC045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64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3BED17-C425-4900-B4C7-52A35E3AF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237" y="1999129"/>
            <a:ext cx="8299163" cy="4858871"/>
          </a:xfrm>
        </p:spPr>
        <p:txBody>
          <a:bodyPr>
            <a:normAutofit/>
          </a:bodyPr>
          <a:lstStyle/>
          <a:p>
            <a:pPr>
              <a:tabLst>
                <a:tab pos="6454775" algn="l"/>
              </a:tabLst>
            </a:pPr>
            <a:r>
              <a:rPr lang="fr-FR" dirty="0"/>
              <a:t>A - Les documents de stage ________________	p 4</a:t>
            </a:r>
          </a:p>
          <a:p>
            <a:pPr>
              <a:tabLst>
                <a:tab pos="6454775" algn="l"/>
              </a:tabLst>
            </a:pPr>
            <a:r>
              <a:rPr lang="fr-FR" dirty="0"/>
              <a:t>B - La préparation du stage ________________ 	p 5</a:t>
            </a:r>
          </a:p>
          <a:p>
            <a:pPr marL="804863" indent="-271463">
              <a:buFont typeface="Arial" panose="020B0604020202020204" pitchFamily="34" charset="0"/>
              <a:buChar char="•"/>
              <a:tabLst>
                <a:tab pos="6454775" algn="l"/>
              </a:tabLst>
            </a:pPr>
            <a:r>
              <a:rPr lang="fr-FR" dirty="0"/>
              <a:t>Conseils divers ______________________ 	p 5</a:t>
            </a:r>
          </a:p>
          <a:p>
            <a:pPr marL="804863" indent="-271463">
              <a:buFont typeface="Arial" panose="020B0604020202020204" pitchFamily="34" charset="0"/>
              <a:buChar char="•"/>
              <a:tabLst>
                <a:tab pos="6454775" algn="l"/>
              </a:tabLst>
            </a:pPr>
            <a:r>
              <a:rPr lang="fr-FR" dirty="0"/>
              <a:t>Conseils avant l’arrivée du stagiaire ____	p 6</a:t>
            </a:r>
          </a:p>
          <a:p>
            <a:pPr marL="804863" indent="-271463">
              <a:buFont typeface="Arial" panose="020B0604020202020204" pitchFamily="34" charset="0"/>
              <a:buChar char="•"/>
              <a:tabLst>
                <a:tab pos="6454775" algn="l"/>
              </a:tabLst>
            </a:pPr>
            <a:r>
              <a:rPr lang="fr-FR" dirty="0"/>
              <a:t>Intégration du stagiaire _______________	p 7</a:t>
            </a:r>
          </a:p>
          <a:p>
            <a:pPr marL="804863" indent="-271463">
              <a:buFont typeface="Arial" panose="020B0604020202020204" pitchFamily="34" charset="0"/>
              <a:buChar char="•"/>
              <a:tabLst>
                <a:tab pos="6454775" algn="l"/>
              </a:tabLst>
            </a:pPr>
            <a:r>
              <a:rPr lang="fr-FR" dirty="0"/>
              <a:t>Planning de stage ____________________	p 8</a:t>
            </a:r>
          </a:p>
          <a:p>
            <a:pPr marL="804863" indent="-271463">
              <a:buFont typeface="Arial" panose="020B0604020202020204" pitchFamily="34" charset="0"/>
              <a:buChar char="•"/>
              <a:tabLst>
                <a:tab pos="6454775" algn="l"/>
              </a:tabLst>
            </a:pPr>
            <a:r>
              <a:rPr lang="fr-FR" dirty="0"/>
              <a:t>Livret du stagiaire ____________________ 	p 9 à 13</a:t>
            </a:r>
          </a:p>
          <a:p>
            <a:pPr>
              <a:tabLst>
                <a:tab pos="6454775" algn="l"/>
              </a:tabLst>
            </a:pPr>
            <a:r>
              <a:rPr lang="fr-FR" dirty="0"/>
              <a:t>C -  L’accueil du stagiaire __________________ 	p 14</a:t>
            </a:r>
          </a:p>
          <a:p>
            <a:pPr marL="896938" indent="-358775">
              <a:buFont typeface="Arial" panose="020B0604020202020204" pitchFamily="34" charset="0"/>
              <a:buChar char="•"/>
              <a:tabLst>
                <a:tab pos="6454775" algn="l"/>
              </a:tabLst>
            </a:pPr>
            <a:r>
              <a:rPr lang="fr-FR" dirty="0"/>
              <a:t>Bonnes pratiques pour le jour J _______	p 14</a:t>
            </a:r>
          </a:p>
          <a:p>
            <a:pPr>
              <a:tabLst>
                <a:tab pos="6454775" algn="l"/>
              </a:tabLst>
            </a:pPr>
            <a:r>
              <a:rPr lang="fr-FR" dirty="0"/>
              <a:t>Contacts et annexes _______________________	p 15 à 18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099C33-4E93-4426-90B9-71BF66ED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Composition du LIVRET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BBE66817-4F08-4240-89D0-5CCCFD47A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8942" y="5292005"/>
            <a:ext cx="317564" cy="17466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F6584D0-2AD5-4E27-89DD-201611A1C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8941" y="2555895"/>
            <a:ext cx="317565" cy="17466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B1F2385C-D3B5-B727-0E35-41B53A86B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7720" y="6229830"/>
            <a:ext cx="317565" cy="1746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D90A11B-9BF3-25D5-EF68-182C140F3621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695C0CD3-2146-ACDC-C089-3407E39EA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0952" y="2132516"/>
            <a:ext cx="291100" cy="1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52E86A-8993-4456-9AC7-C449C872A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 - Les documents de stage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10E102-753F-4C79-8D4C-E2035C923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9401" y="2191244"/>
            <a:ext cx="5467350" cy="3707532"/>
          </a:xfrm>
        </p:spPr>
        <p:txBody>
          <a:bodyPr/>
          <a:lstStyle/>
          <a:p>
            <a:r>
              <a:rPr lang="fr-FR" dirty="0"/>
              <a:t>Proposer une offre qualitative et attractive</a:t>
            </a:r>
          </a:p>
          <a:p>
            <a:r>
              <a:rPr lang="fr-FR" dirty="0"/>
              <a:t>Contacter les chefs d’établissements de votre secteur pour les informer de votre volonté d’accueil</a:t>
            </a:r>
          </a:p>
          <a:p>
            <a:r>
              <a:rPr lang="fr-FR" dirty="0"/>
              <a:t>Diffuser votre offre sur la plateforme </a:t>
            </a:r>
            <a:r>
              <a:rPr lang="fr-FR" dirty="0">
                <a:hlinkClick r:id="rId2"/>
              </a:rPr>
              <a:t>Idéo</a:t>
            </a:r>
            <a:r>
              <a:rPr lang="fr-FR" dirty="0"/>
              <a:t> </a:t>
            </a:r>
            <a:r>
              <a:rPr lang="fr-FR" dirty="0" err="1"/>
              <a:t>et·ou</a:t>
            </a:r>
            <a:r>
              <a:rPr lang="fr-FR" dirty="0"/>
              <a:t> sur la plateforme nationale </a:t>
            </a:r>
            <a:r>
              <a:rPr lang="fr-FR" dirty="0">
                <a:hlinkClick r:id="rId3"/>
              </a:rPr>
              <a:t>1 jeune 1 solution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FEDB23-6B8A-FBA9-39D9-00AECE25B68A}"/>
              </a:ext>
            </a:extLst>
          </p:cNvPr>
          <p:cNvSpPr txBox="1"/>
          <p:nvPr/>
        </p:nvSpPr>
        <p:spPr>
          <a:xfrm>
            <a:off x="544174" y="1589317"/>
            <a:ext cx="38189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DOCUMENTS DE REFERENCE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70EB85-8265-F94C-405E-B6A243D3B9ED}"/>
              </a:ext>
            </a:extLst>
          </p:cNvPr>
          <p:cNvSpPr txBox="1"/>
          <p:nvPr/>
        </p:nvSpPr>
        <p:spPr>
          <a:xfrm>
            <a:off x="6912906" y="1589317"/>
            <a:ext cx="422988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CONSEILS POUR REDIGER L’OFFRE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B6B30540-54D1-A3FD-B094-2A8E8AC69BCE}"/>
              </a:ext>
            </a:extLst>
          </p:cNvPr>
          <p:cNvSpPr txBox="1">
            <a:spLocks/>
          </p:cNvSpPr>
          <p:nvPr/>
        </p:nvSpPr>
        <p:spPr>
          <a:xfrm>
            <a:off x="442825" y="2223247"/>
            <a:ext cx="5881775" cy="37634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La </a:t>
            </a:r>
            <a:r>
              <a:rPr lang="fr-FR" dirty="0">
                <a:hlinkClick r:id="rId4"/>
              </a:rPr>
              <a:t>Charte nationale</a:t>
            </a:r>
            <a:r>
              <a:rPr lang="fr-FR" dirty="0"/>
              <a:t> d’engagement pour l’accueil de tous les élèves à un stage de 3ème. </a:t>
            </a:r>
          </a:p>
          <a:p>
            <a:r>
              <a:rPr lang="fr-FR" dirty="0"/>
              <a:t>Le </a:t>
            </a:r>
            <a:r>
              <a:rPr lang="fr-FR" dirty="0">
                <a:hlinkClick r:id="rId5"/>
              </a:rPr>
              <a:t>stage d’observation </a:t>
            </a:r>
            <a:r>
              <a:rPr lang="fr-FR" dirty="0"/>
              <a:t>de seconde</a:t>
            </a:r>
          </a:p>
          <a:p>
            <a:r>
              <a:rPr lang="fr-FR" dirty="0"/>
              <a:t>Un </a:t>
            </a:r>
            <a:r>
              <a:rPr lang="fr-FR" dirty="0">
                <a:hlinkClick r:id="rId6"/>
              </a:rPr>
              <a:t>modèle de convention</a:t>
            </a:r>
            <a:r>
              <a:rPr lang="fr-FR" dirty="0"/>
              <a:t> de stage de 3</a:t>
            </a:r>
            <a:r>
              <a:rPr lang="fr-FR" baseline="30000" dirty="0"/>
              <a:t>e</a:t>
            </a:r>
            <a:r>
              <a:rPr lang="fr-FR" dirty="0"/>
              <a:t> et un </a:t>
            </a:r>
            <a:r>
              <a:rPr lang="fr-FR" dirty="0">
                <a:hlinkClick r:id="rId7"/>
              </a:rPr>
              <a:t>autre modèle</a:t>
            </a:r>
            <a:r>
              <a:rPr lang="fr-FR" dirty="0"/>
              <a:t> pour le stage de 2nde </a:t>
            </a:r>
          </a:p>
          <a:p>
            <a:r>
              <a:rPr lang="fr-FR" dirty="0">
                <a:hlinkClick r:id="rId8"/>
              </a:rPr>
              <a:t>Circulaire</a:t>
            </a:r>
            <a:r>
              <a:rPr lang="fr-FR" dirty="0"/>
              <a:t> sur les modalités d'accueil en milieu professionnel d'élèves de moins de seize ans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6D2095D-98C6-88F5-32BB-21BC9224F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085" y="845390"/>
            <a:ext cx="317565" cy="1746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8BF460-E1BA-055E-893B-C80B78D96E85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5923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52E86A-8993-4456-9AC7-C449C872A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 - La préparation du stage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10E102-753F-4C79-8D4C-E2035C923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891" y="1963271"/>
            <a:ext cx="6682427" cy="4290880"/>
          </a:xfrm>
        </p:spPr>
        <p:txBody>
          <a:bodyPr/>
          <a:lstStyle/>
          <a:p>
            <a:r>
              <a:rPr lang="fr-FR" sz="2200" dirty="0"/>
              <a:t>Découvrez les conseils et témoignages d’employeurs en </a:t>
            </a:r>
            <a:r>
              <a:rPr lang="fr-FR" sz="2200" dirty="0">
                <a:hlinkClick r:id="rId2"/>
              </a:rPr>
              <a:t>vidéos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Ces vidéos expliquent rapidement comment préparer l’arrivée du stagiaire, les activités proposées, …</a:t>
            </a:r>
          </a:p>
          <a:p>
            <a:endParaRPr lang="fr-FR" sz="2200" dirty="0"/>
          </a:p>
          <a:p>
            <a:r>
              <a:rPr lang="fr-FR" sz="2200" dirty="0"/>
              <a:t>Plus de conseils à découvrir sur </a:t>
            </a:r>
            <a:r>
              <a:rPr lang="fr-FR" sz="2200" dirty="0">
                <a:hlinkClick r:id="rId3"/>
              </a:rPr>
              <a:t>Eduscol</a:t>
            </a:r>
            <a:endParaRPr lang="fr-FR" sz="2200" dirty="0"/>
          </a:p>
          <a:p>
            <a:endParaRPr lang="fr-FR" sz="2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1347774"/>
            <a:ext cx="2612547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CONSEILS DIVERS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B7EFEDF-D8FD-D561-9738-A12FF432A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712" y="845390"/>
            <a:ext cx="317565" cy="174661"/>
          </a:xfrm>
          <a:prstGeom prst="rect">
            <a:avLst/>
          </a:prstGeom>
        </p:spPr>
      </p:pic>
      <p:pic>
        <p:nvPicPr>
          <p:cNvPr id="4" name="Image 3" descr="Une image contenant texte, capture d’écran, Visage humain, homme&#10;&#10;Description générée automatiquement">
            <a:extLst>
              <a:ext uri="{FF2B5EF4-FFF2-40B4-BE49-F238E27FC236}">
                <a16:creationId xmlns:a16="http://schemas.microsoft.com/office/drawing/2014/main" id="{81B90D5B-38FC-3C23-6C05-30A857759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35" y="1891553"/>
            <a:ext cx="3835400" cy="22542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7D57DD-D4E5-51C9-BA54-8FA8C78FADCF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877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56104"/>
            <a:ext cx="5210174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CONSEILS AVANT L’ARRIVEE DU STAGIAIRE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9C89FA8B-EB85-52D6-4AAA-21BC5D566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83" y="1371600"/>
            <a:ext cx="11411338" cy="589896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Préparer son accueil (en lien avec les RH) et définir un lieu d’accueil (bureau)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Informer l’équipe (salariés et bénévoles), cela permet de partager la responsabilité de l’accueil et d’impliquer les collègues qui seront sollicités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Préparer l’emploi du temps de la 1ère semaine et penser à lui envoyer en amont (cela lui permet de connaitre ses horaires, lieux de mission, …)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Nommer un référent, si besoin, pour chaque demi-journée, auquel le stagiaire pourra s’adresser en cas de difficulté.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Compléter le livret du stagiaire et l’imprimer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Reprendre la convention de stage de l’établissement et relire les engagements respectifs des deux parties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Anticiper l’accès au système informatique (si concerné), à l’adresse mail professionnelle si besoin.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300" dirty="0"/>
              <a:t>Penser à la carte d’accès à la structure ou les clés / badges si nécessaire.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230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2117A1E-AA57-EB24-7FA1-49AE48DFE5B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312ECC-6684-F734-C0C0-AD027B7BCF84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059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62147"/>
            <a:ext cx="4229886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INTEGRATION DU STAGIAIRE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10E102-753F-4C79-8D4C-E2035C923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78" y="1243833"/>
            <a:ext cx="10975642" cy="638755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L’intégration peut être réfléchie à 4 niveaux qui peuvent permettre de programmer le planning d’accueil en conséquence :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2A8D08C-33C4-3FC5-66FA-64FDAB624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01262"/>
              </p:ext>
            </p:extLst>
          </p:nvPr>
        </p:nvGraphicFramePr>
        <p:xfrm>
          <a:off x="682874" y="1914261"/>
          <a:ext cx="10552615" cy="385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97024472"/>
                    </a:ext>
                  </a:extLst>
                </a:gridCol>
                <a:gridCol w="2146653">
                  <a:extLst>
                    <a:ext uri="{9D8B030D-6E8A-4147-A177-3AD203B41FA5}">
                      <a16:colId xmlns:a16="http://schemas.microsoft.com/office/drawing/2014/main" val="142207995"/>
                    </a:ext>
                  </a:extLst>
                </a:gridCol>
                <a:gridCol w="2156604">
                  <a:extLst>
                    <a:ext uri="{9D8B030D-6E8A-4147-A177-3AD203B41FA5}">
                      <a16:colId xmlns:a16="http://schemas.microsoft.com/office/drawing/2014/main" val="379526870"/>
                    </a:ext>
                  </a:extLst>
                </a:gridCol>
                <a:gridCol w="2337758">
                  <a:extLst>
                    <a:ext uri="{9D8B030D-6E8A-4147-A177-3AD203B41FA5}">
                      <a16:colId xmlns:a16="http://schemas.microsoft.com/office/drawing/2014/main" val="2067137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57115594"/>
                    </a:ext>
                  </a:extLst>
                </a:gridCol>
              </a:tblGrid>
              <a:tr h="33892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Niveaux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L’équipe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métier et le poste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519034"/>
                  </a:ext>
                </a:extLst>
              </a:tr>
              <a:tr h="1071956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Objectifs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Sensibiliser aux principes et aux valeurs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Informer sur la mission, l’activité, l’organisation et les règles de fonctionnement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Connaître les personnes, fonctions et modes de coopération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Instruire sur les attendus du métier, les tâches et les compétences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9471"/>
                  </a:ext>
                </a:extLst>
              </a:tr>
              <a:tr h="53803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Outils et ressources</a:t>
                      </a:r>
                      <a:r>
                        <a:rPr lang="fr-FR" sz="1600" b="0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</a:p>
                    <a:p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Livret du stagiaire – module 3 sur l’ESS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Entretien avec la direction ou un salarié référent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Réunions d’équipe, entretiens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Entretiens / interview avec des salariés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70743"/>
                  </a:ext>
                </a:extLst>
              </a:tr>
              <a:tr h="873311">
                <a:tc vMerge="1"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Entretien avec un membre du CA ou un salarié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Livret d’accueil, plaquette, projet, organigramme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Temps conviviaux (pause-café, …), déjeuner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Procédures métiers, fiches de poste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10472"/>
                  </a:ext>
                </a:extLst>
              </a:tr>
              <a:tr h="752135">
                <a:tc vMerge="1"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Ouvrages, sites de référence, plaquettes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Règlement intérieur horaires de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 documentaire interne, organigramme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Sites de références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36761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3568995-A961-7CED-393B-37FF17FF3230}"/>
              </a:ext>
            </a:extLst>
          </p:cNvPr>
          <p:cNvSpPr txBox="1">
            <a:spLocks/>
          </p:cNvSpPr>
          <p:nvPr/>
        </p:nvSpPr>
        <p:spPr>
          <a:xfrm>
            <a:off x="60385" y="6519668"/>
            <a:ext cx="10630950" cy="376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Plus d’infos : </a:t>
            </a:r>
            <a:r>
              <a:rPr lang="fr-FR" sz="1200" dirty="0">
                <a:hlinkClick r:id="rId2"/>
              </a:rPr>
              <a:t>https://www.udes.fr/outilsguides/guide-pratique-pour-reussir-laccueil-stagiaires</a:t>
            </a:r>
            <a:endParaRPr lang="fr-FR" sz="1200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43D9E99-0015-CE39-5F89-732FA2683FE5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3072A1-DCD7-E13A-35C5-00BE0B2C52CF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63930784-0533-F239-25C0-07C7DDD98F86}"/>
              </a:ext>
            </a:extLst>
          </p:cNvPr>
          <p:cNvSpPr txBox="1">
            <a:spLocks/>
          </p:cNvSpPr>
          <p:nvPr/>
        </p:nvSpPr>
        <p:spPr>
          <a:xfrm>
            <a:off x="608178" y="5871881"/>
            <a:ext cx="10660457" cy="815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600" i="1" dirty="0"/>
              <a:t>Pour aller plus loin : L’intégration peut aussi être imaginée au niveau de l’environnement partenarial afin d’amener le stagiaire à connaitre les partenaires territoriaux avec lesquels la structure d’accueil interagit.  </a:t>
            </a:r>
          </a:p>
        </p:txBody>
      </p:sp>
    </p:spTree>
    <p:extLst>
      <p:ext uri="{BB962C8B-B14F-4D97-AF65-F5344CB8AC3E}">
        <p14:creationId xmlns:p14="http://schemas.microsoft.com/office/powerpoint/2010/main" val="15942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10E102-753F-4C79-8D4C-E2035C923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712" y="1213246"/>
            <a:ext cx="11057300" cy="57073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Il est conseillé de proposer un planning type afin d’identifier les différents moments en autonomie ou en accompagnement des collègues. Par exemple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48054"/>
            <a:ext cx="4229886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PLANNING DE STAGE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51225C4-42B8-EAA0-DA16-5C5DA7458E5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pic>
        <p:nvPicPr>
          <p:cNvPr id="15" name="Image 1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C36C0275-C3C7-925E-7C4C-701D3EB8E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5168"/>
          <a:stretch/>
        </p:blipFill>
        <p:spPr>
          <a:xfrm>
            <a:off x="966279" y="1847083"/>
            <a:ext cx="10578021" cy="49935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5DE4019-ACCC-231E-E074-182D3AA145E6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74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8E8425-D66A-2C51-D865-6F520C69227B}"/>
              </a:ext>
            </a:extLst>
          </p:cNvPr>
          <p:cNvSpPr txBox="1"/>
          <p:nvPr/>
        </p:nvSpPr>
        <p:spPr>
          <a:xfrm>
            <a:off x="623712" y="756104"/>
            <a:ext cx="5210174" cy="369332"/>
          </a:xfrm>
          <a:prstGeom prst="rect">
            <a:avLst/>
          </a:prstGeom>
          <a:solidFill>
            <a:srgbClr val="33576E"/>
          </a:solidFill>
        </p:spPr>
        <p:txBody>
          <a:bodyPr wrap="square" rtlCol="0">
            <a:spAutoFit/>
          </a:bodyPr>
          <a:lstStyle/>
          <a:p>
            <a:r>
              <a:rPr lang="fr-F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LIVRET DU STAGIAIRE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9C89FA8B-EB85-52D6-4AAA-21BC5D566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83" y="1371600"/>
            <a:ext cx="11411338" cy="51689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300" dirty="0"/>
              <a:t>Il vous faudra compléter le livret du stagiaire et vérifier les activités à réaliser par l’élève lui-même (en autonomie) ou avec une personne de la structure (à définir en amont).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23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300" u="sng" dirty="0"/>
              <a:t>Les modifications à effectuer au préalable </a:t>
            </a:r>
            <a:r>
              <a:rPr lang="fr-FR" sz="2300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300" b="1" dirty="0"/>
              <a:t>Page d’accueil du livret </a:t>
            </a:r>
            <a:r>
              <a:rPr lang="fr-FR" sz="2300" dirty="0"/>
              <a:t>: il faut noter le nom de la structure d’accueil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300" b="1" dirty="0"/>
              <a:t>Page d’introduction du livret </a:t>
            </a:r>
            <a:r>
              <a:rPr lang="fr-FR" sz="2300" dirty="0"/>
              <a:t>: il faut noter le nom de la structure d’accueil et noter le nom du tuteur ou de la tutrice et de la personne référente des RH (voir les cases dédiées)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300" b="1" dirty="0"/>
              <a:t>Page de planning </a:t>
            </a:r>
            <a:r>
              <a:rPr lang="fr-FR" sz="2300" dirty="0"/>
              <a:t>: il faut proposer un planning avec des horaires et des personnes référentes pour chaque demi-journée ou journée (voir la proposition de planning ci-avant).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230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2117A1E-AA57-EB24-7FA1-49AE48DFE5BD}"/>
              </a:ext>
            </a:extLst>
          </p:cNvPr>
          <p:cNvSpPr txBox="1">
            <a:spLocks/>
          </p:cNvSpPr>
          <p:nvPr/>
        </p:nvSpPr>
        <p:spPr>
          <a:xfrm>
            <a:off x="9789459" y="153747"/>
            <a:ext cx="2256362" cy="36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 - La préparation du stage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810B15-8967-10D2-5003-BD810DCBDCAC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29688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Cress pages classiqu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Jaroslav Bold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5026908-5BF5-4FD5-8C95-89E6BBD3E8DE}" vid="{42069AED-3732-45A3-A002-B5839642F48B}"/>
    </a:ext>
  </a:extLst>
</a:theme>
</file>

<file path=ppt/theme/theme2.xml><?xml version="1.0" encoding="utf-8"?>
<a:theme xmlns:a="http://schemas.openxmlformats.org/drawingml/2006/main" name="Thème Cress pages variant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Jaroslav Bold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5026908-5BF5-4FD5-8C95-89E6BBD3E8DE}" vid="{9A652407-F7FD-482F-AAC9-8BD5F1FD85DF}"/>
    </a:ext>
  </a:extLst>
</a:theme>
</file>

<file path=ppt/theme/theme3.xml><?xml version="1.0" encoding="utf-8"?>
<a:theme xmlns:a="http://schemas.openxmlformats.org/drawingml/2006/main" name="Thème Cress pages variant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Jaroslav Bold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5026908-5BF5-4FD5-8C95-89E6BBD3E8DE}" vid="{1891BDDC-B216-4BAB-BCDF-CE651FA567AC}"/>
    </a:ext>
  </a:extLst>
</a:theme>
</file>

<file path=ppt/theme/theme4.xml><?xml version="1.0" encoding="utf-8"?>
<a:theme xmlns:a="http://schemas.openxmlformats.org/drawingml/2006/main" name="Thème Cress pages variant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Jaroslav Bold"/>
        <a:ea typeface=""/>
        <a:cs typeface=""/>
      </a:majorFont>
      <a:minorFont>
        <a:latin typeface="Jaroslav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5026908-5BF5-4FD5-8C95-89E6BBD3E8DE}" vid="{25EAFBB4-B8B7-481F-BA4E-725D569870A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1C37B391A4F428EE7C22CE583B38B" ma:contentTypeVersion="18" ma:contentTypeDescription="Crée un document." ma:contentTypeScope="" ma:versionID="38c243aef60e49c1200fba193ceb3080">
  <xsd:schema xmlns:xsd="http://www.w3.org/2001/XMLSchema" xmlns:xs="http://www.w3.org/2001/XMLSchema" xmlns:p="http://schemas.microsoft.com/office/2006/metadata/properties" xmlns:ns2="d03457c7-cd51-484b-a984-00dfb246b6ec" xmlns:ns3="f6aee3a0-215f-49b7-8875-c81cbc373531" targetNamespace="http://schemas.microsoft.com/office/2006/metadata/properties" ma:root="true" ma:fieldsID="76552f7560675804e122ec89a6b22155" ns2:_="" ns3:_="">
    <xsd:import namespace="d03457c7-cd51-484b-a984-00dfb246b6ec"/>
    <xsd:import namespace="f6aee3a0-215f-49b7-8875-c81cbc3735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457c7-cd51-484b-a984-00dfb246b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266141b-6846-4949-82ec-5a2f28df4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ee3a0-215f-49b7-8875-c81cbc373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cd5447-091d-42b5-89ee-e0ffb6257810}" ma:internalName="TaxCatchAll" ma:showField="CatchAllData" ma:web="f6aee3a0-215f-49b7-8875-c81cbc3735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457c7-cd51-484b-a984-00dfb246b6ec">
      <Terms xmlns="http://schemas.microsoft.com/office/infopath/2007/PartnerControls"/>
    </lcf76f155ced4ddcb4097134ff3c332f>
    <TaxCatchAll xmlns="f6aee3a0-215f-49b7-8875-c81cbc373531" xsi:nil="true"/>
  </documentManagement>
</p:properties>
</file>

<file path=customXml/itemProps1.xml><?xml version="1.0" encoding="utf-8"?>
<ds:datastoreItem xmlns:ds="http://schemas.openxmlformats.org/officeDocument/2006/customXml" ds:itemID="{57038F44-7B9B-4D7C-A370-D848EFE84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457c7-cd51-484b-a984-00dfb246b6ec"/>
    <ds:schemaRef ds:uri="f6aee3a0-215f-49b7-8875-c81cbc3735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286449-DAFB-4635-9EA1-16F70CA04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CDCB9-FABB-40B0-AA97-7FA7D5573326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d03457c7-cd51-484b-a984-00dfb246b6e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6aee3a0-215f-49b7-8875-c81cbc3735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PPT_Présentation_Cress+Intro</Template>
  <TotalTime>548</TotalTime>
  <Words>2131</Words>
  <Application>Microsoft Office PowerPoint</Application>
  <PresentationFormat>Grand écran</PresentationFormat>
  <Paragraphs>243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Aptos</vt:lpstr>
      <vt:lpstr>Arial</vt:lpstr>
      <vt:lpstr>Calibri</vt:lpstr>
      <vt:lpstr>Darkwoman</vt:lpstr>
      <vt:lpstr>Gadugi</vt:lpstr>
      <vt:lpstr>Hand Of Sean (Demo)</vt:lpstr>
      <vt:lpstr>HelveticaNeueLT Com 55 Roman</vt:lpstr>
      <vt:lpstr>HelveticaNeueLT Com 65 Md</vt:lpstr>
      <vt:lpstr>Jaroslav Bold</vt:lpstr>
      <vt:lpstr>Jaroslav Medium</vt:lpstr>
      <vt:lpstr>Jaroslav Regular</vt:lpstr>
      <vt:lpstr>Wingdings</vt:lpstr>
      <vt:lpstr>Thème Cress pages classiques</vt:lpstr>
      <vt:lpstr>Thème Cress pages variante 1</vt:lpstr>
      <vt:lpstr>Thème Cress pages variante 2</vt:lpstr>
      <vt:lpstr>Thème Cress pages variante 3</vt:lpstr>
      <vt:lpstr>Présentation PowerPoint</vt:lpstr>
      <vt:lpstr>Présentation PowerPoint</vt:lpstr>
      <vt:lpstr>Composition du LIVRET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Floriane DESILLE</dc:creator>
  <cp:lastModifiedBy>Floriane DESILLE</cp:lastModifiedBy>
  <cp:revision>3</cp:revision>
  <dcterms:created xsi:type="dcterms:W3CDTF">2023-10-26T08:46:27Z</dcterms:created>
  <dcterms:modified xsi:type="dcterms:W3CDTF">2024-09-13T15:40:20Z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0x0101003301C37B391A4F428EE7C22CE583B38B</vt:lpwstr>
  </property>
  <property fmtid="{D5CDD505-2E9C-101B-9397-08002B2CF9AE}" pid="3" name="MediaServiceImageTags">
    <vt:lpwstr/>
  </property>
</Properties>
</file>